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8288000" cy="10287000"/>
  <p:notesSz cx="6858000" cy="9144000"/>
  <p:embeddedFontLst>
    <p:embeddedFont>
      <p:font typeface="Roboto" panose="02000000000000000000"/>
      <p:regular r:id="rId23"/>
    </p:embeddedFont>
    <p:embeddedFont>
      <p:font typeface="Roboto Bold" panose="02000000000000000000"/>
      <p:bold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hyperlink" Target="https://gamma.app/?utm_source=made-with-gamma" TargetMode="Externa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hyperlink" Target="https://gamma.app/?utm_source=made-with-gamm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hyperlink" Target="https://gamma.app/?utm_source=made-with-gamma" TargetMode="Externa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hyperlink" Target="https://gamma.app/?utm_source=made-with-gamma" TargetMode="Externa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hyperlink" Target="https://gamma.app/?utm_source=made-with-gamma" TargetMode="Externa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hyperlink" Target="https://gamma.app/?utm_source=made-with-gamma" TargetMode="Externa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hyperlink" Target="https://gamma.app/?utm_source=made-with-gamma" TargetMode="Externa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hyperlink" Target="https://gamma.app/?utm_source=made-with-gamm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303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381000" y="381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/>
            <a:p>
              <a:endParaRPr lang="en-US"/>
            </a:p>
          </p:txBody>
        </p:sp>
      </p:grpSp>
      <p:sp>
        <p:nvSpPr>
          <p:cNvPr id="6" name="Freeform 6" descr="preencoded.png">
            <a:hlinkClick r:id="rId1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992238" y="3254425"/>
            <a:ext cx="9445625" cy="6544310"/>
            <a:chOff x="0" y="-38100"/>
            <a:chExt cx="12594167" cy="87257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594167" cy="8725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935"/>
                </a:lnSpc>
              </a:pPr>
              <a:r>
                <a:rPr lang="en-US" sz="5560" spc="-167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Pharmacy Management System with AI-Based Inventory Prediction</a:t>
              </a:r>
              <a:endParaRPr lang="en-US" sz="5560" spc="-167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algn="ctr">
                <a:lnSpc>
                  <a:spcPts val="6935"/>
                </a:lnSpc>
              </a:pPr>
              <a:endParaRPr lang="en-US" sz="5560" spc="-167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algn="l">
                <a:lnSpc>
                  <a:spcPts val="6935"/>
                </a:lnSpc>
              </a:pPr>
              <a:r>
                <a:rPr lang="en-US" sz="4400" spc="-167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Mukthanand Reddy</a:t>
              </a:r>
              <a:endParaRPr lang="en-US" sz="4400" spc="-167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algn="l">
                <a:lnSpc>
                  <a:spcPts val="6935"/>
                </a:lnSpc>
              </a:pPr>
              <a:r>
                <a:rPr lang="en-US" sz="4400" spc="-167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22STUCHH010667</a:t>
              </a:r>
              <a:endParaRPr lang="en-US" sz="4400" spc="-167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algn="l">
                <a:lnSpc>
                  <a:spcPts val="6935"/>
                </a:lnSpc>
              </a:pPr>
              <a:r>
                <a:rPr lang="en-US" sz="4400" spc="-167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Section-D</a:t>
              </a:r>
              <a:endParaRPr lang="en-US" sz="4400" spc="-167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303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121"/>
            </a:solidFill>
          </p:spPr>
        </p:sp>
      </p:grpSp>
      <p:sp>
        <p:nvSpPr>
          <p:cNvPr id="6" name="Freeform 6" descr="preencoded.png">
            <a:hlinkClick r:id="rId1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121">
                <a:alpha val="63922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948332" y="746820"/>
            <a:ext cx="6774656" cy="846832"/>
            <a:chOff x="0" y="0"/>
            <a:chExt cx="9032875" cy="11291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032875" cy="1129110"/>
            </a:xfrm>
            <a:custGeom>
              <a:avLst/>
              <a:gdLst/>
              <a:ahLst/>
              <a:cxnLst/>
              <a:rect l="l" t="t" r="r" b="b"/>
              <a:pathLst>
                <a:path w="9032875" h="1129110">
                  <a:moveTo>
                    <a:pt x="0" y="0"/>
                  </a:moveTo>
                  <a:lnTo>
                    <a:pt x="9032875" y="0"/>
                  </a:lnTo>
                  <a:lnTo>
                    <a:pt x="9032875" y="1129110"/>
                  </a:lnTo>
                  <a:lnTo>
                    <a:pt x="0" y="11291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032875" cy="11672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625"/>
                </a:lnSpc>
              </a:pPr>
              <a:r>
                <a:rPr lang="en-US" sz="5310" spc="-160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8.Database Design</a:t>
              </a:r>
              <a:endParaRPr lang="en-US" sz="5310" spc="-16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948332" y="2094905"/>
            <a:ext cx="7865120" cy="541884"/>
            <a:chOff x="0" y="0"/>
            <a:chExt cx="10486827" cy="7225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86827" cy="722512"/>
            </a:xfrm>
            <a:custGeom>
              <a:avLst/>
              <a:gdLst/>
              <a:ahLst/>
              <a:cxnLst/>
              <a:rect l="l" t="t" r="r" b="b"/>
              <a:pathLst>
                <a:path w="10486827" h="722512">
                  <a:moveTo>
                    <a:pt x="0" y="0"/>
                  </a:moveTo>
                  <a:lnTo>
                    <a:pt x="10486827" y="0"/>
                  </a:lnTo>
                  <a:lnTo>
                    <a:pt x="10486827" y="722512"/>
                  </a:lnTo>
                  <a:lnTo>
                    <a:pt x="0" y="7225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0486827" cy="8082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0675" lvl="1" indent="-160020" algn="l">
                <a:lnSpc>
                  <a:spcPts val="3375"/>
                </a:lnSpc>
                <a:buAutoNum type="arabicPeriod"/>
              </a:pPr>
              <a:r>
                <a:rPr lang="en-US" sz="2125" spc="-21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Normalized structure for fast access</a:t>
              </a:r>
              <a:endParaRPr lang="en-US" sz="2125" spc="-21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948332" y="2731591"/>
            <a:ext cx="7865120" cy="1083766"/>
            <a:chOff x="0" y="0"/>
            <a:chExt cx="10486827" cy="144502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486827" cy="1445022"/>
            </a:xfrm>
            <a:custGeom>
              <a:avLst/>
              <a:gdLst/>
              <a:ahLst/>
              <a:cxnLst/>
              <a:rect l="l" t="t" r="r" b="b"/>
              <a:pathLst>
                <a:path w="10486827" h="1445022">
                  <a:moveTo>
                    <a:pt x="0" y="0"/>
                  </a:moveTo>
                  <a:lnTo>
                    <a:pt x="10486827" y="0"/>
                  </a:lnTo>
                  <a:lnTo>
                    <a:pt x="10486827" y="1445022"/>
                  </a:lnTo>
                  <a:lnTo>
                    <a:pt x="0" y="1445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10486827" cy="1530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0675" lvl="1" indent="-160020" algn="l">
                <a:lnSpc>
                  <a:spcPts val="3375"/>
                </a:lnSpc>
                <a:buAutoNum type="arabicPeriod"/>
              </a:pPr>
              <a:r>
                <a:rPr lang="en-US" sz="2125" spc="-21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Tables: Users, Medicines, Inventory, Suppliers, Sales, etc.</a:t>
              </a:r>
              <a:endParaRPr lang="en-US" sz="2125" spc="-21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948332" y="3910161"/>
            <a:ext cx="7865120" cy="541884"/>
            <a:chOff x="0" y="0"/>
            <a:chExt cx="10486827" cy="72251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486827" cy="722512"/>
            </a:xfrm>
            <a:custGeom>
              <a:avLst/>
              <a:gdLst/>
              <a:ahLst/>
              <a:cxnLst/>
              <a:rect l="l" t="t" r="r" b="b"/>
              <a:pathLst>
                <a:path w="10486827" h="722512">
                  <a:moveTo>
                    <a:pt x="0" y="0"/>
                  </a:moveTo>
                  <a:lnTo>
                    <a:pt x="10486827" y="0"/>
                  </a:lnTo>
                  <a:lnTo>
                    <a:pt x="10486827" y="722512"/>
                  </a:lnTo>
                  <a:lnTo>
                    <a:pt x="0" y="7225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10486827" cy="8082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0675" lvl="1" indent="-160020" algn="l">
                <a:lnSpc>
                  <a:spcPts val="3375"/>
                </a:lnSpc>
                <a:buAutoNum type="arabicPeriod"/>
              </a:pPr>
              <a:r>
                <a:rPr lang="en-US" sz="2125" spc="-21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Relationships handled using foreign keys</a:t>
              </a:r>
              <a:endParaRPr lang="en-US" sz="2125" spc="-21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10418712" y="2304901"/>
            <a:ext cx="6930479" cy="6930479"/>
          </a:xfrm>
          <a:custGeom>
            <a:avLst/>
            <a:gdLst/>
            <a:ahLst/>
            <a:cxnLst/>
            <a:rect l="l" t="t" r="r" b="b"/>
            <a:pathLst>
              <a:path w="6930479" h="6930479">
                <a:moveTo>
                  <a:pt x="0" y="0"/>
                </a:moveTo>
                <a:lnTo>
                  <a:pt x="6930479" y="0"/>
                </a:lnTo>
                <a:lnTo>
                  <a:pt x="6930479" y="6930479"/>
                </a:lnTo>
                <a:lnTo>
                  <a:pt x="0" y="6930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303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121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986879" y="776139"/>
            <a:ext cx="8036719" cy="881062"/>
            <a:chOff x="0" y="0"/>
            <a:chExt cx="10715625" cy="11747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15625" cy="1174750"/>
            </a:xfrm>
            <a:custGeom>
              <a:avLst/>
              <a:gdLst/>
              <a:ahLst/>
              <a:cxnLst/>
              <a:rect l="l" t="t" r="r" b="b"/>
              <a:pathLst>
                <a:path w="10715625" h="1174750">
                  <a:moveTo>
                    <a:pt x="0" y="0"/>
                  </a:moveTo>
                  <a:lnTo>
                    <a:pt x="10715625" y="0"/>
                  </a:lnTo>
                  <a:lnTo>
                    <a:pt x="10715625" y="1174750"/>
                  </a:lnTo>
                  <a:lnTo>
                    <a:pt x="0" y="11747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715625" cy="12128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5"/>
                </a:lnSpc>
              </a:pPr>
              <a:r>
                <a:rPr lang="en-US" sz="5500" spc="-166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9.Results and Output</a:t>
              </a:r>
              <a:endParaRPr lang="en-US" sz="5500" spc="-166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986879" y="2080022"/>
            <a:ext cx="7049095" cy="881062"/>
            <a:chOff x="0" y="0"/>
            <a:chExt cx="9398793" cy="11747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398793" cy="1174750"/>
            </a:xfrm>
            <a:custGeom>
              <a:avLst/>
              <a:gdLst/>
              <a:ahLst/>
              <a:cxnLst/>
              <a:rect l="l" t="t" r="r" b="b"/>
              <a:pathLst>
                <a:path w="9398793" h="1174750">
                  <a:moveTo>
                    <a:pt x="0" y="0"/>
                  </a:moveTo>
                  <a:lnTo>
                    <a:pt x="9398793" y="0"/>
                  </a:lnTo>
                  <a:lnTo>
                    <a:pt x="9398793" y="1174750"/>
                  </a:lnTo>
                  <a:lnTo>
                    <a:pt x="0" y="11747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398793" cy="12128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5"/>
                </a:lnSpc>
              </a:pPr>
              <a:r>
                <a:rPr lang="en-US" sz="5500" spc="-166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1.Dashboard</a:t>
              </a:r>
              <a:endParaRPr lang="en-US" sz="5500" spc="-166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2" name="Freeform 12" descr="preencoded.png"/>
          <p:cNvSpPr/>
          <p:nvPr/>
        </p:nvSpPr>
        <p:spPr>
          <a:xfrm>
            <a:off x="986879" y="3701057"/>
            <a:ext cx="9886504" cy="4476155"/>
          </a:xfrm>
          <a:custGeom>
            <a:avLst/>
            <a:gdLst/>
            <a:ahLst/>
            <a:cxnLst/>
            <a:rect l="l" t="t" r="r" b="b"/>
            <a:pathLst>
              <a:path w="9886504" h="4476155">
                <a:moveTo>
                  <a:pt x="0" y="0"/>
                </a:moveTo>
                <a:lnTo>
                  <a:pt x="9886503" y="0"/>
                </a:lnTo>
                <a:lnTo>
                  <a:pt x="9886503" y="4476155"/>
                </a:lnTo>
                <a:lnTo>
                  <a:pt x="0" y="447615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4" b="-4"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13067854" y="3482577"/>
            <a:ext cx="4242644" cy="1804988"/>
            <a:chOff x="0" y="0"/>
            <a:chExt cx="5656858" cy="24066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56858" cy="2406650"/>
            </a:xfrm>
            <a:custGeom>
              <a:avLst/>
              <a:gdLst/>
              <a:ahLst/>
              <a:cxnLst/>
              <a:rect l="l" t="t" r="r" b="b"/>
              <a:pathLst>
                <a:path w="5656858" h="2406650">
                  <a:moveTo>
                    <a:pt x="0" y="0"/>
                  </a:moveTo>
                  <a:lnTo>
                    <a:pt x="5656858" y="0"/>
                  </a:lnTo>
                  <a:lnTo>
                    <a:pt x="5656858" y="2406650"/>
                  </a:lnTo>
                  <a:lnTo>
                    <a:pt x="0" y="2406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5656858" cy="2501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30200" lvl="1" indent="-165100" algn="l">
                <a:lnSpc>
                  <a:spcPts val="3500"/>
                </a:lnSpc>
                <a:buFont typeface="Arial" panose="020B0604020202020204"/>
                <a:buChar char="•"/>
              </a:pPr>
              <a:r>
                <a:rPr lang="en-US" sz="2185" b="1" spc="-22">
                  <a:solidFill>
                    <a:srgbClr val="DCFF50"/>
                  </a:solidFill>
                  <a:latin typeface="Roboto Bold" panose="02000000000000000000"/>
                  <a:ea typeface="Roboto Bold" panose="02000000000000000000"/>
                  <a:cs typeface="Roboto Bold" panose="02000000000000000000"/>
                  <a:sym typeface="Roboto Bold" panose="02000000000000000000"/>
                </a:rPr>
                <a:t>Displays key pharmacy metrics</a:t>
              </a: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like sales trends, inventory status, and expiry alerts at a glance.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13067854" y="5386239"/>
            <a:ext cx="4242644" cy="1804988"/>
            <a:chOff x="0" y="0"/>
            <a:chExt cx="5656858" cy="24066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656858" cy="2406650"/>
            </a:xfrm>
            <a:custGeom>
              <a:avLst/>
              <a:gdLst/>
              <a:ahLst/>
              <a:cxnLst/>
              <a:rect l="l" t="t" r="r" b="b"/>
              <a:pathLst>
                <a:path w="5656858" h="2406650">
                  <a:moveTo>
                    <a:pt x="0" y="0"/>
                  </a:moveTo>
                  <a:lnTo>
                    <a:pt x="5656858" y="0"/>
                  </a:lnTo>
                  <a:lnTo>
                    <a:pt x="5656858" y="2406650"/>
                  </a:lnTo>
                  <a:lnTo>
                    <a:pt x="0" y="2406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5656858" cy="2501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30200" lvl="1" indent="-165100" algn="l">
                <a:lnSpc>
                  <a:spcPts val="3500"/>
                </a:lnSpc>
                <a:buFont typeface="Arial" panose="020B0604020202020204"/>
                <a:buChar char="•"/>
              </a:pPr>
              <a:r>
                <a:rPr lang="en-US" sz="2185" b="1" spc="-22">
                  <a:solidFill>
                    <a:srgbClr val="5E98F1"/>
                  </a:solidFill>
                  <a:latin typeface="Roboto Bold" panose="02000000000000000000"/>
                  <a:ea typeface="Roboto Bold" panose="02000000000000000000"/>
                  <a:cs typeface="Roboto Bold" panose="02000000000000000000"/>
                  <a:sym typeface="Roboto Bold" panose="02000000000000000000"/>
                </a:rPr>
                <a:t>Interactive charts and animated cards</a:t>
              </a: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make data easy to understand and act upon.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13067854" y="7289899"/>
            <a:ext cx="4242644" cy="1353741"/>
            <a:chOff x="0" y="0"/>
            <a:chExt cx="5656858" cy="180498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656858" cy="1804988"/>
            </a:xfrm>
            <a:custGeom>
              <a:avLst/>
              <a:gdLst/>
              <a:ahLst/>
              <a:cxnLst/>
              <a:rect l="l" t="t" r="r" b="b"/>
              <a:pathLst>
                <a:path w="5656858" h="1804988">
                  <a:moveTo>
                    <a:pt x="0" y="0"/>
                  </a:moveTo>
                  <a:lnTo>
                    <a:pt x="5656858" y="0"/>
                  </a:lnTo>
                  <a:lnTo>
                    <a:pt x="5656858" y="1804988"/>
                  </a:lnTo>
                  <a:lnTo>
                    <a:pt x="0" y="18049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5656858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30200" lvl="1" indent="-165100" algn="l">
                <a:lnSpc>
                  <a:spcPts val="3500"/>
                </a:lnSpc>
                <a:buFont typeface="Arial" panose="020B0604020202020204"/>
                <a:buChar char="•"/>
              </a:pPr>
              <a:r>
                <a:rPr lang="en-US" sz="2185" b="1" spc="-22">
                  <a:solidFill>
                    <a:srgbClr val="FFA44F"/>
                  </a:solidFill>
                  <a:latin typeface="Roboto Bold" panose="02000000000000000000"/>
                  <a:ea typeface="Roboto Bold" panose="02000000000000000000"/>
                  <a:cs typeface="Roboto Bold" panose="02000000000000000000"/>
                  <a:sym typeface="Roboto Bold" panose="02000000000000000000"/>
                </a:rPr>
                <a:t>Real-time updates</a:t>
              </a: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help pharmacists make faster, smarter decisions.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303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121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992238" y="1396901"/>
            <a:ext cx="7272784" cy="885974"/>
            <a:chOff x="0" y="0"/>
            <a:chExt cx="9697045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697045" cy="1181298"/>
            </a:xfrm>
            <a:custGeom>
              <a:avLst/>
              <a:gdLst/>
              <a:ahLst/>
              <a:cxnLst/>
              <a:rect l="l" t="t" r="r" b="b"/>
              <a:pathLst>
                <a:path w="9697045" h="1181298">
                  <a:moveTo>
                    <a:pt x="0" y="0"/>
                  </a:moveTo>
                  <a:lnTo>
                    <a:pt x="9697045" y="0"/>
                  </a:lnTo>
                  <a:lnTo>
                    <a:pt x="9697045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697045" cy="12193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5"/>
                </a:lnSpc>
              </a:pPr>
              <a:r>
                <a:rPr lang="en-US" sz="5560" spc="-167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2.Sales Predictor </a:t>
              </a:r>
              <a:endParaRPr lang="en-US" sz="5560" spc="-167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992238" y="3027015"/>
            <a:ext cx="10525125" cy="4771430"/>
          </a:xfrm>
          <a:custGeom>
            <a:avLst/>
            <a:gdLst/>
            <a:ahLst/>
            <a:cxnLst/>
            <a:rect l="l" t="t" r="r" b="b"/>
            <a:pathLst>
              <a:path w="10525125" h="4771430">
                <a:moveTo>
                  <a:pt x="0" y="0"/>
                </a:moveTo>
                <a:lnTo>
                  <a:pt x="10525124" y="0"/>
                </a:lnTo>
                <a:lnTo>
                  <a:pt x="10525124" y="4771430"/>
                </a:lnTo>
                <a:lnTo>
                  <a:pt x="0" y="477143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6" b="-6"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12218640" y="2807196"/>
            <a:ext cx="5086499" cy="1360885"/>
            <a:chOff x="0" y="0"/>
            <a:chExt cx="6781998" cy="18145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781998" cy="1814513"/>
            </a:xfrm>
            <a:custGeom>
              <a:avLst/>
              <a:gdLst/>
              <a:ahLst/>
              <a:cxnLst/>
              <a:rect l="l" t="t" r="r" b="b"/>
              <a:pathLst>
                <a:path w="6781998" h="1814513">
                  <a:moveTo>
                    <a:pt x="0" y="0"/>
                  </a:moveTo>
                  <a:lnTo>
                    <a:pt x="6781998" y="0"/>
                  </a:lnTo>
                  <a:lnTo>
                    <a:pt x="678199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6781998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30200" lvl="1" indent="-165100" algn="l">
                <a:lnSpc>
                  <a:spcPts val="3560"/>
                </a:lnSpc>
                <a:buFont typeface="Arial" panose="020B0604020202020204"/>
                <a:buChar char="•"/>
              </a:pPr>
              <a:r>
                <a:rPr lang="en-US" sz="2185" b="1" spc="-22">
                  <a:solidFill>
                    <a:srgbClr val="AFCBF8"/>
                  </a:solidFill>
                  <a:latin typeface="Roboto Bold" panose="02000000000000000000"/>
                  <a:ea typeface="Roboto Bold" panose="02000000000000000000"/>
                  <a:cs typeface="Roboto Bold" panose="02000000000000000000"/>
                  <a:sym typeface="Roboto Bold" panose="02000000000000000000"/>
                </a:rPr>
                <a:t>Predicts future sales</a:t>
              </a: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based on past transaction data using machine learning (Linear Regression).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2218640" y="4267200"/>
            <a:ext cx="5086499" cy="1360885"/>
            <a:chOff x="0" y="0"/>
            <a:chExt cx="6781998" cy="18145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781998" cy="1814513"/>
            </a:xfrm>
            <a:custGeom>
              <a:avLst/>
              <a:gdLst/>
              <a:ahLst/>
              <a:cxnLst/>
              <a:rect l="l" t="t" r="r" b="b"/>
              <a:pathLst>
                <a:path w="6781998" h="1814513">
                  <a:moveTo>
                    <a:pt x="0" y="0"/>
                  </a:moveTo>
                  <a:lnTo>
                    <a:pt x="6781998" y="0"/>
                  </a:lnTo>
                  <a:lnTo>
                    <a:pt x="678199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6781998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30200" lvl="1" indent="-165100" algn="l">
                <a:lnSpc>
                  <a:spcPts val="3560"/>
                </a:lnSpc>
                <a:buFont typeface="Arial" panose="020B0604020202020204"/>
                <a:buChar char="•"/>
              </a:pPr>
              <a:r>
                <a:rPr lang="en-US" sz="2185" b="1" spc="-22">
                  <a:solidFill>
                    <a:srgbClr val="5E98F1"/>
                  </a:solidFill>
                  <a:latin typeface="Roboto Bold" panose="02000000000000000000"/>
                  <a:ea typeface="Roboto Bold" panose="02000000000000000000"/>
                  <a:cs typeface="Roboto Bold" panose="02000000000000000000"/>
                  <a:sym typeface="Roboto Bold" panose="02000000000000000000"/>
                </a:rPr>
                <a:t>Forecasts quantity and revenue</a:t>
              </a: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for 7 days, 1 month, 3 months, or 6 months intervals.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12218640" y="5727204"/>
            <a:ext cx="5086499" cy="1360885"/>
            <a:chOff x="0" y="0"/>
            <a:chExt cx="6781998" cy="18145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781998" cy="1814513"/>
            </a:xfrm>
            <a:custGeom>
              <a:avLst/>
              <a:gdLst/>
              <a:ahLst/>
              <a:cxnLst/>
              <a:rect l="l" t="t" r="r" b="b"/>
              <a:pathLst>
                <a:path w="6781998" h="1814513">
                  <a:moveTo>
                    <a:pt x="0" y="0"/>
                  </a:moveTo>
                  <a:lnTo>
                    <a:pt x="6781998" y="0"/>
                  </a:lnTo>
                  <a:lnTo>
                    <a:pt x="678199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6781998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30200" lvl="1" indent="-165100" algn="l">
                <a:lnSpc>
                  <a:spcPts val="3560"/>
                </a:lnSpc>
                <a:buFont typeface="Arial" panose="020B0604020202020204"/>
                <a:buChar char="•"/>
              </a:pPr>
              <a:r>
                <a:rPr lang="en-US" sz="2185" b="1" spc="-22">
                  <a:solidFill>
                    <a:srgbClr val="AEE4BD"/>
                  </a:solidFill>
                  <a:latin typeface="Roboto Bold" panose="02000000000000000000"/>
                  <a:ea typeface="Roboto Bold" panose="02000000000000000000"/>
                  <a:cs typeface="Roboto Bold" panose="02000000000000000000"/>
                  <a:sym typeface="Roboto Bold" panose="02000000000000000000"/>
                </a:rPr>
                <a:t>Helps optimize inventory</a:t>
              </a:r>
              <a:r>
                <a:rPr lang="en-US" sz="2185" spc="-22">
                  <a:solidFill>
                    <a:srgbClr val="204C8E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</a:t>
              </a: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by providing insights into upcoming demand patterns.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303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121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992238" y="1431280"/>
            <a:ext cx="8888909" cy="885974"/>
            <a:chOff x="0" y="0"/>
            <a:chExt cx="11851878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51878" cy="1181298"/>
            </a:xfrm>
            <a:custGeom>
              <a:avLst/>
              <a:gdLst/>
              <a:ahLst/>
              <a:cxnLst/>
              <a:rect l="l" t="t" r="r" b="b"/>
              <a:pathLst>
                <a:path w="11851878" h="1181298">
                  <a:moveTo>
                    <a:pt x="0" y="0"/>
                  </a:moveTo>
                  <a:lnTo>
                    <a:pt x="11851878" y="0"/>
                  </a:lnTo>
                  <a:lnTo>
                    <a:pt x="1185187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851878" cy="12193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5"/>
                </a:lnSpc>
              </a:pPr>
              <a:r>
                <a:rPr lang="en-US" sz="5560" spc="-167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3.Inventory Predictor </a:t>
              </a:r>
              <a:endParaRPr lang="en-US" sz="5560" spc="-167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992238" y="3061395"/>
            <a:ext cx="10355164" cy="4702671"/>
          </a:xfrm>
          <a:custGeom>
            <a:avLst/>
            <a:gdLst/>
            <a:ahLst/>
            <a:cxnLst/>
            <a:rect l="l" t="t" r="r" b="b"/>
            <a:pathLst>
              <a:path w="10355164" h="4702671">
                <a:moveTo>
                  <a:pt x="0" y="0"/>
                </a:moveTo>
                <a:lnTo>
                  <a:pt x="10355163" y="0"/>
                </a:lnTo>
                <a:lnTo>
                  <a:pt x="10355163" y="4702671"/>
                </a:lnTo>
                <a:lnTo>
                  <a:pt x="0" y="470267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5" b="-35"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12048679" y="2841575"/>
            <a:ext cx="5256460" cy="907256"/>
            <a:chOff x="0" y="0"/>
            <a:chExt cx="7008613" cy="12096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08613" cy="1209675"/>
            </a:xfrm>
            <a:custGeom>
              <a:avLst/>
              <a:gdLst/>
              <a:ahLst/>
              <a:cxnLst/>
              <a:rect l="l" t="t" r="r" b="b"/>
              <a:pathLst>
                <a:path w="7008613" h="1209675">
                  <a:moveTo>
                    <a:pt x="0" y="0"/>
                  </a:moveTo>
                  <a:lnTo>
                    <a:pt x="7008613" y="0"/>
                  </a:lnTo>
                  <a:lnTo>
                    <a:pt x="700861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7008613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30200" lvl="1" indent="-165100" algn="l">
                <a:lnSpc>
                  <a:spcPts val="3560"/>
                </a:lnSpc>
                <a:buFont typeface="Arial" panose="020B0604020202020204"/>
                <a:buChar char="•"/>
              </a:pPr>
              <a:r>
                <a:rPr lang="en-US" sz="2185" b="1" spc="-22">
                  <a:solidFill>
                    <a:srgbClr val="FFA44F"/>
                  </a:solidFill>
                  <a:latin typeface="Roboto Bold" panose="02000000000000000000"/>
                  <a:ea typeface="Roboto Bold" panose="02000000000000000000"/>
                  <a:cs typeface="Roboto Bold" panose="02000000000000000000"/>
                  <a:sym typeface="Roboto Bold" panose="02000000000000000000"/>
                </a:rPr>
                <a:t>Estimates future stock requirements</a:t>
              </a: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using past sales and inventory trends.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2048679" y="3847951"/>
            <a:ext cx="5256460" cy="1360885"/>
            <a:chOff x="0" y="0"/>
            <a:chExt cx="7008613" cy="18145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08613" cy="1814513"/>
            </a:xfrm>
            <a:custGeom>
              <a:avLst/>
              <a:gdLst/>
              <a:ahLst/>
              <a:cxnLst/>
              <a:rect l="l" t="t" r="r" b="b"/>
              <a:pathLst>
                <a:path w="7008613" h="1814513">
                  <a:moveTo>
                    <a:pt x="0" y="0"/>
                  </a:moveTo>
                  <a:lnTo>
                    <a:pt x="7008613" y="0"/>
                  </a:lnTo>
                  <a:lnTo>
                    <a:pt x="700861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7008613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30200" lvl="1" indent="-165100" algn="l">
                <a:lnSpc>
                  <a:spcPts val="3560"/>
                </a:lnSpc>
                <a:buFont typeface="Arial" panose="020B0604020202020204"/>
                <a:buChar char="•"/>
              </a:pPr>
              <a:r>
                <a:rPr lang="en-US" sz="2185" b="1" spc="-22">
                  <a:solidFill>
                    <a:srgbClr val="AFCBF8"/>
                  </a:solidFill>
                  <a:latin typeface="Roboto Bold" panose="02000000000000000000"/>
                  <a:ea typeface="Roboto Bold" panose="02000000000000000000"/>
                  <a:cs typeface="Roboto Bold" panose="02000000000000000000"/>
                  <a:sym typeface="Roboto Bold" panose="02000000000000000000"/>
                </a:rPr>
                <a:t>Prevents stockouts and overstocking</a:t>
              </a: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by forecasting medicine demand accurately.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12048679" y="5307955"/>
            <a:ext cx="5256460" cy="1360885"/>
            <a:chOff x="0" y="0"/>
            <a:chExt cx="7008613" cy="18145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008613" cy="1814513"/>
            </a:xfrm>
            <a:custGeom>
              <a:avLst/>
              <a:gdLst/>
              <a:ahLst/>
              <a:cxnLst/>
              <a:rect l="l" t="t" r="r" b="b"/>
              <a:pathLst>
                <a:path w="7008613" h="1814513">
                  <a:moveTo>
                    <a:pt x="0" y="0"/>
                  </a:moveTo>
                  <a:lnTo>
                    <a:pt x="7008613" y="0"/>
                  </a:lnTo>
                  <a:lnTo>
                    <a:pt x="700861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7008613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30200" lvl="1" indent="-165100" algn="l">
                <a:lnSpc>
                  <a:spcPts val="3560"/>
                </a:lnSpc>
                <a:buFont typeface="Arial" panose="020B0604020202020204"/>
                <a:buChar char="•"/>
              </a:pPr>
              <a:r>
                <a:rPr lang="en-US" sz="2185" b="1" spc="-22">
                  <a:solidFill>
                    <a:srgbClr val="5CC97B"/>
                  </a:solidFill>
                  <a:latin typeface="Roboto Bold" panose="02000000000000000000"/>
                  <a:ea typeface="Roboto Bold" panose="02000000000000000000"/>
                  <a:cs typeface="Roboto Bold" panose="02000000000000000000"/>
                  <a:sym typeface="Roboto Bold" panose="02000000000000000000"/>
                </a:rPr>
                <a:t>Supports smarter purchasing </a:t>
              </a:r>
              <a:r>
                <a:rPr lang="en-US" sz="2185" b="1" spc="-22">
                  <a:solidFill>
                    <a:srgbClr val="E5E0DF"/>
                  </a:solidFill>
                  <a:latin typeface="Roboto Bold" panose="02000000000000000000"/>
                  <a:ea typeface="Roboto Bold" panose="02000000000000000000"/>
                  <a:cs typeface="Roboto Bold" panose="02000000000000000000"/>
                  <a:sym typeface="Roboto Bold" panose="02000000000000000000"/>
                </a:rPr>
                <a:t>decisions</a:t>
              </a: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based on real-time data analysis.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303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121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7850237" y="1511052"/>
            <a:ext cx="7088237" cy="885974"/>
            <a:chOff x="0" y="0"/>
            <a:chExt cx="9450983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450983" cy="12193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5"/>
                </a:lnSpc>
              </a:pPr>
              <a:r>
                <a:rPr lang="en-US" sz="5560" spc="-167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10 Conclusion</a:t>
              </a:r>
              <a:endParaRPr lang="en-US" sz="5560" spc="-167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7850237" y="3141166"/>
            <a:ext cx="637877" cy="637878"/>
            <a:chOff x="0" y="0"/>
            <a:chExt cx="850503" cy="8505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7956575" y="3194297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3" r="-233"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8771632" y="3141166"/>
            <a:ext cx="8524131" cy="885825"/>
            <a:chOff x="0" y="0"/>
            <a:chExt cx="11365508" cy="1181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365509" cy="1181100"/>
            </a:xfrm>
            <a:custGeom>
              <a:avLst/>
              <a:gdLst/>
              <a:ahLst/>
              <a:cxnLst/>
              <a:rect l="l" t="t" r="r" b="b"/>
              <a:pathLst>
                <a:path w="11365509" h="1181100">
                  <a:moveTo>
                    <a:pt x="0" y="0"/>
                  </a:moveTo>
                  <a:lnTo>
                    <a:pt x="11365509" y="0"/>
                  </a:lnTo>
                  <a:lnTo>
                    <a:pt x="11365509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1365508" cy="1209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spc="-83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System meets pharmacy needs with smart features</a:t>
              </a:r>
              <a:endParaRPr lang="en-US" sz="2750" spc="-83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7850237" y="4700439"/>
            <a:ext cx="637877" cy="637877"/>
            <a:chOff x="0" y="0"/>
            <a:chExt cx="850503" cy="8505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</p:grpSp>
      <p:sp>
        <p:nvSpPr>
          <p:cNvPr id="18" name="Freeform 18" descr="preencoded.png"/>
          <p:cNvSpPr/>
          <p:nvPr/>
        </p:nvSpPr>
        <p:spPr>
          <a:xfrm>
            <a:off x="7956575" y="4753570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3" r="-233"/>
            </a:stretch>
          </a:blipFill>
        </p:spPr>
      </p:sp>
      <p:grpSp>
        <p:nvGrpSpPr>
          <p:cNvPr id="19" name="Group 19"/>
          <p:cNvGrpSpPr/>
          <p:nvPr/>
        </p:nvGrpSpPr>
        <p:grpSpPr>
          <a:xfrm rot="0">
            <a:off x="8771632" y="4700439"/>
            <a:ext cx="7673429" cy="442912"/>
            <a:chOff x="0" y="0"/>
            <a:chExt cx="10231238" cy="5905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231238" cy="590550"/>
            </a:xfrm>
            <a:custGeom>
              <a:avLst/>
              <a:gdLst/>
              <a:ahLst/>
              <a:cxnLst/>
              <a:rect l="l" t="t" r="r" b="b"/>
              <a:pathLst>
                <a:path w="10231238" h="590550">
                  <a:moveTo>
                    <a:pt x="0" y="0"/>
                  </a:moveTo>
                  <a:lnTo>
                    <a:pt x="10231238" y="0"/>
                  </a:lnTo>
                  <a:lnTo>
                    <a:pt x="1023123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0231238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spc="-83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AI model improves forecasting accuracy</a:t>
              </a:r>
              <a:endParaRPr lang="en-US" sz="2750" spc="-83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7850237" y="6259711"/>
            <a:ext cx="637877" cy="637878"/>
            <a:chOff x="0" y="0"/>
            <a:chExt cx="850503" cy="85050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</p:grpSp>
      <p:sp>
        <p:nvSpPr>
          <p:cNvPr id="24" name="Freeform 24" descr="preencoded.png"/>
          <p:cNvSpPr/>
          <p:nvPr/>
        </p:nvSpPr>
        <p:spPr>
          <a:xfrm>
            <a:off x="7956575" y="6312842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3" r="-233"/>
            </a:stretch>
          </a:blipFill>
        </p:spPr>
      </p:sp>
      <p:grpSp>
        <p:nvGrpSpPr>
          <p:cNvPr id="25" name="Group 25"/>
          <p:cNvGrpSpPr/>
          <p:nvPr/>
        </p:nvGrpSpPr>
        <p:grpSpPr>
          <a:xfrm rot="0">
            <a:off x="8771632" y="6259711"/>
            <a:ext cx="8524131" cy="885825"/>
            <a:chOff x="0" y="0"/>
            <a:chExt cx="11365508" cy="1181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365509" cy="1181100"/>
            </a:xfrm>
            <a:custGeom>
              <a:avLst/>
              <a:gdLst/>
              <a:ahLst/>
              <a:cxnLst/>
              <a:rect l="l" t="t" r="r" b="b"/>
              <a:pathLst>
                <a:path w="11365509" h="1181100">
                  <a:moveTo>
                    <a:pt x="0" y="0"/>
                  </a:moveTo>
                  <a:lnTo>
                    <a:pt x="11365509" y="0"/>
                  </a:lnTo>
                  <a:lnTo>
                    <a:pt x="11365509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1365508" cy="1209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spc="-83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Scalable, adaptable for clinics and large chains</a:t>
              </a:r>
              <a:endParaRPr lang="en-US" sz="2750" spc="-83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 rot="0">
            <a:off x="7850237" y="7818984"/>
            <a:ext cx="637877" cy="637878"/>
            <a:chOff x="0" y="0"/>
            <a:chExt cx="850503" cy="8505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</p:grpSp>
      <p:sp>
        <p:nvSpPr>
          <p:cNvPr id="30" name="Freeform 30" descr="preencoded.png"/>
          <p:cNvSpPr/>
          <p:nvPr/>
        </p:nvSpPr>
        <p:spPr>
          <a:xfrm>
            <a:off x="7956575" y="7872115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3" r="-233"/>
            </a:stretch>
          </a:blipFill>
        </p:spPr>
      </p:sp>
      <p:grpSp>
        <p:nvGrpSpPr>
          <p:cNvPr id="31" name="Group 31"/>
          <p:cNvGrpSpPr/>
          <p:nvPr/>
        </p:nvGrpSpPr>
        <p:grpSpPr>
          <a:xfrm rot="0">
            <a:off x="8771632" y="7818984"/>
            <a:ext cx="8524131" cy="885825"/>
            <a:chOff x="0" y="0"/>
            <a:chExt cx="11365508" cy="11811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365509" cy="1181100"/>
            </a:xfrm>
            <a:custGeom>
              <a:avLst/>
              <a:gdLst/>
              <a:ahLst/>
              <a:cxnLst/>
              <a:rect l="l" t="t" r="r" b="b"/>
              <a:pathLst>
                <a:path w="11365509" h="1181100">
                  <a:moveTo>
                    <a:pt x="0" y="0"/>
                  </a:moveTo>
                  <a:lnTo>
                    <a:pt x="11365509" y="0"/>
                  </a:lnTo>
                  <a:lnTo>
                    <a:pt x="11365509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1365508" cy="1209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spc="-83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Future scope: QR scanning, mobile app, multi-store support</a:t>
              </a:r>
              <a:endParaRPr lang="en-US" sz="2750" spc="-83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303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121"/>
            </a:solidFill>
          </p:spPr>
        </p:sp>
      </p:grpSp>
      <p:sp>
        <p:nvSpPr>
          <p:cNvPr id="6" name="Freeform 6" descr="preencoded.png">
            <a:hlinkClick r:id="rId1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121">
                <a:alpha val="63922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992238" y="3057971"/>
            <a:ext cx="7088237" cy="885974"/>
            <a:chOff x="0" y="0"/>
            <a:chExt cx="9450983" cy="11812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450983" cy="12193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5"/>
                </a:lnSpc>
              </a:pPr>
              <a:r>
                <a:rPr lang="en-US" sz="5560" spc="-167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Q&amp;A</a:t>
              </a:r>
              <a:endParaRPr lang="en-US" sz="5560" spc="-167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992238" y="4369148"/>
            <a:ext cx="16303526" cy="453629"/>
            <a:chOff x="0" y="0"/>
            <a:chExt cx="21738035" cy="6048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21738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We appreciate your time and interest. Please ask your questions.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992238" y="5141714"/>
            <a:ext cx="5245447" cy="2087315"/>
            <a:chOff x="0" y="0"/>
            <a:chExt cx="6993930" cy="27830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94017" cy="2783078"/>
            </a:xfrm>
            <a:custGeom>
              <a:avLst/>
              <a:gdLst/>
              <a:ahLst/>
              <a:cxnLst/>
              <a:rect l="l" t="t" r="r" b="b"/>
              <a:pathLst>
                <a:path w="6994017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2726309"/>
                  </a:lnTo>
                  <a:cubicBezTo>
                    <a:pt x="6994017" y="2757678"/>
                    <a:pt x="6968617" y="2783078"/>
                    <a:pt x="6937248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</p:grpSp>
      <p:grpSp>
        <p:nvGrpSpPr>
          <p:cNvPr id="18" name="Group 18"/>
          <p:cNvGrpSpPr/>
          <p:nvPr/>
        </p:nvGrpSpPr>
        <p:grpSpPr>
          <a:xfrm rot="0">
            <a:off x="1275755" y="5425231"/>
            <a:ext cx="3544044" cy="442912"/>
            <a:chOff x="0" y="0"/>
            <a:chExt cx="4725392" cy="5905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spc="-83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Open Discussion</a:t>
              </a:r>
              <a:endParaRPr lang="en-US" sz="2750" spc="-83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1275755" y="6038255"/>
            <a:ext cx="4678412" cy="907256"/>
            <a:chOff x="0" y="0"/>
            <a:chExt cx="6237883" cy="12096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237883" cy="1209675"/>
            </a:xfrm>
            <a:custGeom>
              <a:avLst/>
              <a:gdLst/>
              <a:ahLst/>
              <a:cxnLst/>
              <a:rect l="l" t="t" r="r" b="b"/>
              <a:pathLst>
                <a:path w="6237883" h="1209675">
                  <a:moveTo>
                    <a:pt x="0" y="0"/>
                  </a:moveTo>
                  <a:lnTo>
                    <a:pt x="6237883" y="0"/>
                  </a:lnTo>
                  <a:lnTo>
                    <a:pt x="623788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6237883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Clarify any points or explore further details on the system.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6521202" y="5141714"/>
            <a:ext cx="5245447" cy="2087315"/>
            <a:chOff x="0" y="0"/>
            <a:chExt cx="6993930" cy="278308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994017" cy="2783078"/>
            </a:xfrm>
            <a:custGeom>
              <a:avLst/>
              <a:gdLst/>
              <a:ahLst/>
              <a:cxnLst/>
              <a:rect l="l" t="t" r="r" b="b"/>
              <a:pathLst>
                <a:path w="6994017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2726309"/>
                  </a:lnTo>
                  <a:cubicBezTo>
                    <a:pt x="6994017" y="2757678"/>
                    <a:pt x="6968617" y="2783078"/>
                    <a:pt x="6937248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</p:grpSp>
      <p:grpSp>
        <p:nvGrpSpPr>
          <p:cNvPr id="26" name="Group 26"/>
          <p:cNvGrpSpPr/>
          <p:nvPr/>
        </p:nvGrpSpPr>
        <p:grpSpPr>
          <a:xfrm rot="0">
            <a:off x="6804720" y="5425231"/>
            <a:ext cx="3544044" cy="442912"/>
            <a:chOff x="0" y="0"/>
            <a:chExt cx="4725392" cy="5905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spc="-83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Feedback Welcome</a:t>
              </a:r>
              <a:endParaRPr lang="en-US" sz="2750" spc="-83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 rot="0">
            <a:off x="6804720" y="6038255"/>
            <a:ext cx="4678412" cy="907256"/>
            <a:chOff x="0" y="0"/>
            <a:chExt cx="6237883" cy="12096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237883" cy="1209675"/>
            </a:xfrm>
            <a:custGeom>
              <a:avLst/>
              <a:gdLst/>
              <a:ahLst/>
              <a:cxnLst/>
              <a:rect l="l" t="t" r="r" b="b"/>
              <a:pathLst>
                <a:path w="6237883" h="1209675">
                  <a:moveTo>
                    <a:pt x="0" y="0"/>
                  </a:moveTo>
                  <a:lnTo>
                    <a:pt x="6237883" y="0"/>
                  </a:lnTo>
                  <a:lnTo>
                    <a:pt x="623788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95250"/>
              <a:ext cx="6237883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Your insights help us improve and tailor the solution.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 rot="0">
            <a:off x="12050166" y="5141714"/>
            <a:ext cx="5245447" cy="2087315"/>
            <a:chOff x="0" y="0"/>
            <a:chExt cx="6993930" cy="278308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994017" cy="2783078"/>
            </a:xfrm>
            <a:custGeom>
              <a:avLst/>
              <a:gdLst/>
              <a:ahLst/>
              <a:cxnLst/>
              <a:rect l="l" t="t" r="r" b="b"/>
              <a:pathLst>
                <a:path w="6994017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2726309"/>
                  </a:lnTo>
                  <a:cubicBezTo>
                    <a:pt x="6994017" y="2757678"/>
                    <a:pt x="6968617" y="2783078"/>
                    <a:pt x="6937248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</p:grpSp>
      <p:grpSp>
        <p:nvGrpSpPr>
          <p:cNvPr id="34" name="Group 34"/>
          <p:cNvGrpSpPr/>
          <p:nvPr/>
        </p:nvGrpSpPr>
        <p:grpSpPr>
          <a:xfrm rot="0">
            <a:off x="12333685" y="5425231"/>
            <a:ext cx="3544044" cy="442912"/>
            <a:chOff x="0" y="0"/>
            <a:chExt cx="4725392" cy="59055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spc="-83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Next Steps</a:t>
              </a:r>
              <a:endParaRPr lang="en-US" sz="2750" spc="-83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 rot="0">
            <a:off x="12333685" y="6038255"/>
            <a:ext cx="4678413" cy="907256"/>
            <a:chOff x="0" y="0"/>
            <a:chExt cx="6237883" cy="120967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237883" cy="1209675"/>
            </a:xfrm>
            <a:custGeom>
              <a:avLst/>
              <a:gdLst/>
              <a:ahLst/>
              <a:cxnLst/>
              <a:rect l="l" t="t" r="r" b="b"/>
              <a:pathLst>
                <a:path w="6237883" h="1209675">
                  <a:moveTo>
                    <a:pt x="0" y="0"/>
                  </a:moveTo>
                  <a:lnTo>
                    <a:pt x="6237883" y="0"/>
                  </a:lnTo>
                  <a:lnTo>
                    <a:pt x="623788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95250"/>
              <a:ext cx="6237883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We look forward to collaborating and moving forward together.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303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121"/>
            </a:solidFill>
          </p:spPr>
        </p:sp>
      </p:grpSp>
      <p:sp>
        <p:nvSpPr>
          <p:cNvPr id="6" name="Freeform 6" descr="preencoded.png">
            <a:hlinkClick r:id="rId1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121">
                <a:alpha val="63922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2055614" y="4257378"/>
            <a:ext cx="14176622" cy="1772096"/>
            <a:chOff x="0" y="0"/>
            <a:chExt cx="18902163" cy="23627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902164" cy="2362795"/>
            </a:xfrm>
            <a:custGeom>
              <a:avLst/>
              <a:gdLst/>
              <a:ahLst/>
              <a:cxnLst/>
              <a:rect l="l" t="t" r="r" b="b"/>
              <a:pathLst>
                <a:path w="18902164" h="2362795">
                  <a:moveTo>
                    <a:pt x="0" y="0"/>
                  </a:moveTo>
                  <a:lnTo>
                    <a:pt x="18902164" y="0"/>
                  </a:lnTo>
                  <a:lnTo>
                    <a:pt x="18902164" y="2362795"/>
                  </a:lnTo>
                  <a:lnTo>
                    <a:pt x="0" y="23627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8902163" cy="24199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3935"/>
                </a:lnSpc>
              </a:pPr>
              <a:r>
                <a:rPr lang="en-US" sz="11125" spc="-334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Thank You</a:t>
              </a:r>
              <a:endParaRPr lang="en-US" sz="11125" spc="-334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7620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303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121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2934891"/>
          </a:xfrm>
          <a:custGeom>
            <a:avLst/>
            <a:gdLst/>
            <a:ahLst/>
            <a:cxnLst/>
            <a:rect l="l" t="t" r="r" b="b"/>
            <a:pathLst>
              <a:path w="18288000" h="2934891">
                <a:moveTo>
                  <a:pt x="0" y="0"/>
                </a:moveTo>
                <a:lnTo>
                  <a:pt x="18288000" y="0"/>
                </a:lnTo>
                <a:lnTo>
                  <a:pt x="18288000" y="2934891"/>
                </a:lnTo>
                <a:lnTo>
                  <a:pt x="0" y="293489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0" r="-20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821680" y="3580954"/>
            <a:ext cx="5869930" cy="733722"/>
            <a:chOff x="0" y="0"/>
            <a:chExt cx="7826573" cy="9782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826573" cy="978297"/>
            </a:xfrm>
            <a:custGeom>
              <a:avLst/>
              <a:gdLst/>
              <a:ahLst/>
              <a:cxnLst/>
              <a:rect l="l" t="t" r="r" b="b"/>
              <a:pathLst>
                <a:path w="7826573" h="978297">
                  <a:moveTo>
                    <a:pt x="0" y="0"/>
                  </a:moveTo>
                  <a:lnTo>
                    <a:pt x="7826573" y="0"/>
                  </a:lnTo>
                  <a:lnTo>
                    <a:pt x="7826573" y="978297"/>
                  </a:lnTo>
                  <a:lnTo>
                    <a:pt x="0" y="9782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7826573" cy="10068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750"/>
                </a:lnSpc>
              </a:pPr>
              <a:r>
                <a:rPr lang="en-US" sz="4560" spc="-138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Contents</a:t>
              </a:r>
              <a:endParaRPr lang="en-US" sz="4560" spc="-138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821680" y="4666804"/>
            <a:ext cx="586979" cy="586977"/>
          </a:xfrm>
          <a:custGeom>
            <a:avLst/>
            <a:gdLst/>
            <a:ahLst/>
            <a:cxnLst/>
            <a:rect l="l" t="t" r="r" b="b"/>
            <a:pathLst>
              <a:path w="586979" h="586977">
                <a:moveTo>
                  <a:pt x="0" y="0"/>
                </a:moveTo>
                <a:lnTo>
                  <a:pt x="586979" y="0"/>
                </a:lnTo>
                <a:lnTo>
                  <a:pt x="586979" y="586977"/>
                </a:lnTo>
                <a:lnTo>
                  <a:pt x="0" y="586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821680" y="5488484"/>
            <a:ext cx="2934890" cy="366861"/>
            <a:chOff x="0" y="0"/>
            <a:chExt cx="3913187" cy="4891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13187" cy="489148"/>
            </a:xfrm>
            <a:custGeom>
              <a:avLst/>
              <a:gdLst/>
              <a:ahLst/>
              <a:cxnLst/>
              <a:rect l="l" t="t" r="r" b="b"/>
              <a:pathLst>
                <a:path w="3913187" h="489148">
                  <a:moveTo>
                    <a:pt x="0" y="0"/>
                  </a:moveTo>
                  <a:lnTo>
                    <a:pt x="3913187" y="0"/>
                  </a:lnTo>
                  <a:lnTo>
                    <a:pt x="3913187" y="489148"/>
                  </a:lnTo>
                  <a:lnTo>
                    <a:pt x="0" y="4891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3913187" cy="51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250" spc="-68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Introduction</a:t>
              </a:r>
              <a:endParaRPr lang="en-US" sz="2250" spc="-68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4" name="Freeform 14" descr="preencoded.png"/>
          <p:cNvSpPr/>
          <p:nvPr/>
        </p:nvSpPr>
        <p:spPr>
          <a:xfrm>
            <a:off x="5070872" y="4666804"/>
            <a:ext cx="586979" cy="586977"/>
          </a:xfrm>
          <a:custGeom>
            <a:avLst/>
            <a:gdLst/>
            <a:ahLst/>
            <a:cxnLst/>
            <a:rect l="l" t="t" r="r" b="b"/>
            <a:pathLst>
              <a:path w="586979" h="586977">
                <a:moveTo>
                  <a:pt x="0" y="0"/>
                </a:moveTo>
                <a:lnTo>
                  <a:pt x="586979" y="0"/>
                </a:lnTo>
                <a:lnTo>
                  <a:pt x="586979" y="586977"/>
                </a:lnTo>
                <a:lnTo>
                  <a:pt x="0" y="586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0">
            <a:off x="5070872" y="5488484"/>
            <a:ext cx="2934890" cy="366861"/>
            <a:chOff x="0" y="0"/>
            <a:chExt cx="3913187" cy="4891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913187" cy="489148"/>
            </a:xfrm>
            <a:custGeom>
              <a:avLst/>
              <a:gdLst/>
              <a:ahLst/>
              <a:cxnLst/>
              <a:rect l="l" t="t" r="r" b="b"/>
              <a:pathLst>
                <a:path w="3913187" h="489148">
                  <a:moveTo>
                    <a:pt x="0" y="0"/>
                  </a:moveTo>
                  <a:lnTo>
                    <a:pt x="3913187" y="0"/>
                  </a:lnTo>
                  <a:lnTo>
                    <a:pt x="3913187" y="489148"/>
                  </a:lnTo>
                  <a:lnTo>
                    <a:pt x="0" y="4891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3913187" cy="51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250" spc="-68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Objectives</a:t>
              </a:r>
              <a:endParaRPr lang="en-US" sz="2250" spc="-68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8" name="Freeform 18" descr="preencoded.png"/>
          <p:cNvSpPr/>
          <p:nvPr/>
        </p:nvSpPr>
        <p:spPr>
          <a:xfrm>
            <a:off x="9320064" y="4666804"/>
            <a:ext cx="586979" cy="586977"/>
          </a:xfrm>
          <a:custGeom>
            <a:avLst/>
            <a:gdLst/>
            <a:ahLst/>
            <a:cxnLst/>
            <a:rect l="l" t="t" r="r" b="b"/>
            <a:pathLst>
              <a:path w="586979" h="586977">
                <a:moveTo>
                  <a:pt x="0" y="0"/>
                </a:moveTo>
                <a:lnTo>
                  <a:pt x="586978" y="0"/>
                </a:lnTo>
                <a:lnTo>
                  <a:pt x="586978" y="586977"/>
                </a:lnTo>
                <a:lnTo>
                  <a:pt x="0" y="586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 rot="0">
            <a:off x="9320064" y="5488484"/>
            <a:ext cx="3679031" cy="366861"/>
            <a:chOff x="0" y="0"/>
            <a:chExt cx="4905375" cy="48914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905375" cy="489148"/>
            </a:xfrm>
            <a:custGeom>
              <a:avLst/>
              <a:gdLst/>
              <a:ahLst/>
              <a:cxnLst/>
              <a:rect l="l" t="t" r="r" b="b"/>
              <a:pathLst>
                <a:path w="4905375" h="489148">
                  <a:moveTo>
                    <a:pt x="0" y="0"/>
                  </a:moveTo>
                  <a:lnTo>
                    <a:pt x="4905375" y="0"/>
                  </a:lnTo>
                  <a:lnTo>
                    <a:pt x="4905375" y="489148"/>
                  </a:lnTo>
                  <a:lnTo>
                    <a:pt x="0" y="4891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4905375" cy="51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250" spc="-68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Features of the System</a:t>
              </a:r>
              <a:endParaRPr lang="en-US" sz="2250" spc="-68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13569255" y="4666804"/>
            <a:ext cx="586979" cy="586977"/>
          </a:xfrm>
          <a:custGeom>
            <a:avLst/>
            <a:gdLst/>
            <a:ahLst/>
            <a:cxnLst/>
            <a:rect l="l" t="t" r="r" b="b"/>
            <a:pathLst>
              <a:path w="586979" h="586977">
                <a:moveTo>
                  <a:pt x="0" y="0"/>
                </a:moveTo>
                <a:lnTo>
                  <a:pt x="586979" y="0"/>
                </a:lnTo>
                <a:lnTo>
                  <a:pt x="586979" y="586977"/>
                </a:lnTo>
                <a:lnTo>
                  <a:pt x="0" y="5869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 rot="0">
            <a:off x="13569255" y="5488484"/>
            <a:ext cx="2934890" cy="366861"/>
            <a:chOff x="0" y="0"/>
            <a:chExt cx="3913187" cy="48914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913187" cy="489148"/>
            </a:xfrm>
            <a:custGeom>
              <a:avLst/>
              <a:gdLst/>
              <a:ahLst/>
              <a:cxnLst/>
              <a:rect l="l" t="t" r="r" b="b"/>
              <a:pathLst>
                <a:path w="3913187" h="489148">
                  <a:moveTo>
                    <a:pt x="0" y="0"/>
                  </a:moveTo>
                  <a:lnTo>
                    <a:pt x="3913187" y="0"/>
                  </a:lnTo>
                  <a:lnTo>
                    <a:pt x="3913187" y="489148"/>
                  </a:lnTo>
                  <a:lnTo>
                    <a:pt x="0" y="4891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3913187" cy="51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250" spc="-68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Tech Stack</a:t>
              </a:r>
              <a:endParaRPr lang="en-US" sz="2250" spc="-68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26" name="Freeform 26" descr="preencoded.png"/>
          <p:cNvSpPr/>
          <p:nvPr/>
        </p:nvSpPr>
        <p:spPr>
          <a:xfrm>
            <a:off x="821680" y="6559600"/>
            <a:ext cx="586979" cy="586978"/>
          </a:xfrm>
          <a:custGeom>
            <a:avLst/>
            <a:gdLst/>
            <a:ahLst/>
            <a:cxnLst/>
            <a:rect l="l" t="t" r="r" b="b"/>
            <a:pathLst>
              <a:path w="586979" h="586978">
                <a:moveTo>
                  <a:pt x="0" y="0"/>
                </a:moveTo>
                <a:lnTo>
                  <a:pt x="586979" y="0"/>
                </a:lnTo>
                <a:lnTo>
                  <a:pt x="586979" y="586978"/>
                </a:lnTo>
                <a:lnTo>
                  <a:pt x="0" y="586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 rot="0">
            <a:off x="821680" y="7381280"/>
            <a:ext cx="3177331" cy="366861"/>
            <a:chOff x="0" y="0"/>
            <a:chExt cx="4236442" cy="48914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236442" cy="489148"/>
            </a:xfrm>
            <a:custGeom>
              <a:avLst/>
              <a:gdLst/>
              <a:ahLst/>
              <a:cxnLst/>
              <a:rect l="l" t="t" r="r" b="b"/>
              <a:pathLst>
                <a:path w="4236442" h="489148">
                  <a:moveTo>
                    <a:pt x="0" y="0"/>
                  </a:moveTo>
                  <a:lnTo>
                    <a:pt x="4236442" y="0"/>
                  </a:lnTo>
                  <a:lnTo>
                    <a:pt x="4236442" y="489148"/>
                  </a:lnTo>
                  <a:lnTo>
                    <a:pt x="0" y="4891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4236442" cy="51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250" spc="-68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System Architecture</a:t>
              </a:r>
              <a:endParaRPr lang="en-US" sz="2250" spc="-68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30" name="Freeform 30" descr="preencoded.png"/>
          <p:cNvSpPr/>
          <p:nvPr/>
        </p:nvSpPr>
        <p:spPr>
          <a:xfrm>
            <a:off x="5070872" y="6559600"/>
            <a:ext cx="586979" cy="586978"/>
          </a:xfrm>
          <a:custGeom>
            <a:avLst/>
            <a:gdLst/>
            <a:ahLst/>
            <a:cxnLst/>
            <a:rect l="l" t="t" r="r" b="b"/>
            <a:pathLst>
              <a:path w="586979" h="586978">
                <a:moveTo>
                  <a:pt x="0" y="0"/>
                </a:moveTo>
                <a:lnTo>
                  <a:pt x="586979" y="0"/>
                </a:lnTo>
                <a:lnTo>
                  <a:pt x="586979" y="586978"/>
                </a:lnTo>
                <a:lnTo>
                  <a:pt x="0" y="5869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 rot="0">
            <a:off x="5070872" y="7381280"/>
            <a:ext cx="2934890" cy="366861"/>
            <a:chOff x="0" y="0"/>
            <a:chExt cx="3913187" cy="48914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913187" cy="489148"/>
            </a:xfrm>
            <a:custGeom>
              <a:avLst/>
              <a:gdLst/>
              <a:ahLst/>
              <a:cxnLst/>
              <a:rect l="l" t="t" r="r" b="b"/>
              <a:pathLst>
                <a:path w="3913187" h="489148">
                  <a:moveTo>
                    <a:pt x="0" y="0"/>
                  </a:moveTo>
                  <a:lnTo>
                    <a:pt x="3913187" y="0"/>
                  </a:lnTo>
                  <a:lnTo>
                    <a:pt x="3913187" y="489148"/>
                  </a:lnTo>
                  <a:lnTo>
                    <a:pt x="0" y="4891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3913187" cy="51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250" spc="-68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Core Modules</a:t>
              </a:r>
              <a:endParaRPr lang="en-US" sz="2250" spc="-68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34" name="Freeform 34" descr="preencoded.png"/>
          <p:cNvSpPr/>
          <p:nvPr/>
        </p:nvSpPr>
        <p:spPr>
          <a:xfrm>
            <a:off x="9320064" y="6559600"/>
            <a:ext cx="586979" cy="586978"/>
          </a:xfrm>
          <a:custGeom>
            <a:avLst/>
            <a:gdLst/>
            <a:ahLst/>
            <a:cxnLst/>
            <a:rect l="l" t="t" r="r" b="b"/>
            <a:pathLst>
              <a:path w="586979" h="586978">
                <a:moveTo>
                  <a:pt x="0" y="0"/>
                </a:moveTo>
                <a:lnTo>
                  <a:pt x="586978" y="0"/>
                </a:lnTo>
                <a:lnTo>
                  <a:pt x="586978" y="586978"/>
                </a:lnTo>
                <a:lnTo>
                  <a:pt x="0" y="5869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 rot="0">
            <a:off x="9320064" y="7381280"/>
            <a:ext cx="2934890" cy="366861"/>
            <a:chOff x="0" y="0"/>
            <a:chExt cx="3913187" cy="48914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913187" cy="489148"/>
            </a:xfrm>
            <a:custGeom>
              <a:avLst/>
              <a:gdLst/>
              <a:ahLst/>
              <a:cxnLst/>
              <a:rect l="l" t="t" r="r" b="b"/>
              <a:pathLst>
                <a:path w="3913187" h="489148">
                  <a:moveTo>
                    <a:pt x="0" y="0"/>
                  </a:moveTo>
                  <a:lnTo>
                    <a:pt x="3913187" y="0"/>
                  </a:lnTo>
                  <a:lnTo>
                    <a:pt x="3913187" y="489148"/>
                  </a:lnTo>
                  <a:lnTo>
                    <a:pt x="0" y="4891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3913187" cy="51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250" spc="-68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Database Design</a:t>
              </a:r>
              <a:endParaRPr lang="en-US" sz="2250" spc="-68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38" name="Freeform 38" descr="preencoded.png"/>
          <p:cNvSpPr/>
          <p:nvPr/>
        </p:nvSpPr>
        <p:spPr>
          <a:xfrm>
            <a:off x="13569255" y="6559600"/>
            <a:ext cx="586979" cy="586978"/>
          </a:xfrm>
          <a:custGeom>
            <a:avLst/>
            <a:gdLst/>
            <a:ahLst/>
            <a:cxnLst/>
            <a:rect l="l" t="t" r="r" b="b"/>
            <a:pathLst>
              <a:path w="586979" h="586978">
                <a:moveTo>
                  <a:pt x="0" y="0"/>
                </a:moveTo>
                <a:lnTo>
                  <a:pt x="586979" y="0"/>
                </a:lnTo>
                <a:lnTo>
                  <a:pt x="586979" y="586978"/>
                </a:lnTo>
                <a:lnTo>
                  <a:pt x="0" y="5869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39" name="Group 39"/>
          <p:cNvGrpSpPr/>
          <p:nvPr/>
        </p:nvGrpSpPr>
        <p:grpSpPr>
          <a:xfrm rot="0">
            <a:off x="13569255" y="7381280"/>
            <a:ext cx="2934890" cy="366861"/>
            <a:chOff x="0" y="0"/>
            <a:chExt cx="3913187" cy="48914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913187" cy="489148"/>
            </a:xfrm>
            <a:custGeom>
              <a:avLst/>
              <a:gdLst/>
              <a:ahLst/>
              <a:cxnLst/>
              <a:rect l="l" t="t" r="r" b="b"/>
              <a:pathLst>
                <a:path w="3913187" h="489148">
                  <a:moveTo>
                    <a:pt x="0" y="0"/>
                  </a:moveTo>
                  <a:lnTo>
                    <a:pt x="3913187" y="0"/>
                  </a:lnTo>
                  <a:lnTo>
                    <a:pt x="3913187" y="489148"/>
                  </a:lnTo>
                  <a:lnTo>
                    <a:pt x="0" y="4891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3913187" cy="51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250" spc="-68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AI Model</a:t>
              </a:r>
              <a:endParaRPr lang="en-US" sz="2250" spc="-68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42" name="Freeform 42" descr="preencoded.png"/>
          <p:cNvSpPr/>
          <p:nvPr/>
        </p:nvSpPr>
        <p:spPr>
          <a:xfrm>
            <a:off x="821680" y="8452396"/>
            <a:ext cx="586979" cy="586978"/>
          </a:xfrm>
          <a:custGeom>
            <a:avLst/>
            <a:gdLst/>
            <a:ahLst/>
            <a:cxnLst/>
            <a:rect l="l" t="t" r="r" b="b"/>
            <a:pathLst>
              <a:path w="586979" h="586978">
                <a:moveTo>
                  <a:pt x="0" y="0"/>
                </a:moveTo>
                <a:lnTo>
                  <a:pt x="586979" y="0"/>
                </a:lnTo>
                <a:lnTo>
                  <a:pt x="586979" y="586978"/>
                </a:lnTo>
                <a:lnTo>
                  <a:pt x="0" y="5869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43" name="Group 43"/>
          <p:cNvGrpSpPr/>
          <p:nvPr/>
        </p:nvGrpSpPr>
        <p:grpSpPr>
          <a:xfrm rot="0">
            <a:off x="821680" y="9274076"/>
            <a:ext cx="3679031" cy="366861"/>
            <a:chOff x="0" y="0"/>
            <a:chExt cx="4905375" cy="48914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905375" cy="489148"/>
            </a:xfrm>
            <a:custGeom>
              <a:avLst/>
              <a:gdLst/>
              <a:ahLst/>
              <a:cxnLst/>
              <a:rect l="l" t="t" r="r" b="b"/>
              <a:pathLst>
                <a:path w="4905375" h="489148">
                  <a:moveTo>
                    <a:pt x="0" y="0"/>
                  </a:moveTo>
                  <a:lnTo>
                    <a:pt x="4905375" y="0"/>
                  </a:lnTo>
                  <a:lnTo>
                    <a:pt x="4905375" y="489148"/>
                  </a:lnTo>
                  <a:lnTo>
                    <a:pt x="0" y="4891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28575"/>
              <a:ext cx="4905375" cy="51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250" spc="-68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Testing and Validation</a:t>
              </a:r>
              <a:endParaRPr lang="en-US" sz="2250" spc="-68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46" name="Freeform 46" descr="preencoded.png"/>
          <p:cNvSpPr/>
          <p:nvPr/>
        </p:nvSpPr>
        <p:spPr>
          <a:xfrm>
            <a:off x="5070872" y="8452396"/>
            <a:ext cx="586979" cy="586978"/>
          </a:xfrm>
          <a:custGeom>
            <a:avLst/>
            <a:gdLst/>
            <a:ahLst/>
            <a:cxnLst/>
            <a:rect l="l" t="t" r="r" b="b"/>
            <a:pathLst>
              <a:path w="586979" h="586978">
                <a:moveTo>
                  <a:pt x="0" y="0"/>
                </a:moveTo>
                <a:lnTo>
                  <a:pt x="586979" y="0"/>
                </a:lnTo>
                <a:lnTo>
                  <a:pt x="586979" y="586978"/>
                </a:lnTo>
                <a:lnTo>
                  <a:pt x="0" y="5869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47" name="Group 47"/>
          <p:cNvGrpSpPr/>
          <p:nvPr/>
        </p:nvGrpSpPr>
        <p:grpSpPr>
          <a:xfrm rot="0">
            <a:off x="5070872" y="9274076"/>
            <a:ext cx="3010198" cy="366861"/>
            <a:chOff x="0" y="0"/>
            <a:chExt cx="4013597" cy="489148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013597" cy="489148"/>
            </a:xfrm>
            <a:custGeom>
              <a:avLst/>
              <a:gdLst/>
              <a:ahLst/>
              <a:cxnLst/>
              <a:rect l="l" t="t" r="r" b="b"/>
              <a:pathLst>
                <a:path w="4013597" h="489148">
                  <a:moveTo>
                    <a:pt x="0" y="0"/>
                  </a:moveTo>
                  <a:lnTo>
                    <a:pt x="4013597" y="0"/>
                  </a:lnTo>
                  <a:lnTo>
                    <a:pt x="4013597" y="489148"/>
                  </a:lnTo>
                  <a:lnTo>
                    <a:pt x="0" y="4891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4013597" cy="51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250" spc="-68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Results and Output</a:t>
              </a:r>
              <a:endParaRPr lang="en-US" sz="2250" spc="-68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50" name="Freeform 50" descr="preencoded.png"/>
          <p:cNvSpPr/>
          <p:nvPr/>
        </p:nvSpPr>
        <p:spPr>
          <a:xfrm>
            <a:off x="9320064" y="8452396"/>
            <a:ext cx="586979" cy="586978"/>
          </a:xfrm>
          <a:custGeom>
            <a:avLst/>
            <a:gdLst/>
            <a:ahLst/>
            <a:cxnLst/>
            <a:rect l="l" t="t" r="r" b="b"/>
            <a:pathLst>
              <a:path w="586979" h="586978">
                <a:moveTo>
                  <a:pt x="0" y="0"/>
                </a:moveTo>
                <a:lnTo>
                  <a:pt x="586978" y="0"/>
                </a:lnTo>
                <a:lnTo>
                  <a:pt x="586978" y="586978"/>
                </a:lnTo>
                <a:lnTo>
                  <a:pt x="0" y="5869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51" name="Group 51"/>
          <p:cNvGrpSpPr/>
          <p:nvPr/>
        </p:nvGrpSpPr>
        <p:grpSpPr>
          <a:xfrm rot="0">
            <a:off x="9320064" y="9274076"/>
            <a:ext cx="2934890" cy="366861"/>
            <a:chOff x="0" y="0"/>
            <a:chExt cx="3913187" cy="48914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3913187" cy="489148"/>
            </a:xfrm>
            <a:custGeom>
              <a:avLst/>
              <a:gdLst/>
              <a:ahLst/>
              <a:cxnLst/>
              <a:rect l="l" t="t" r="r" b="b"/>
              <a:pathLst>
                <a:path w="3913187" h="489148">
                  <a:moveTo>
                    <a:pt x="0" y="0"/>
                  </a:moveTo>
                  <a:lnTo>
                    <a:pt x="3913187" y="0"/>
                  </a:lnTo>
                  <a:lnTo>
                    <a:pt x="3913187" y="489148"/>
                  </a:lnTo>
                  <a:lnTo>
                    <a:pt x="0" y="4891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3913187" cy="517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75"/>
                </a:lnSpc>
              </a:pPr>
              <a:r>
                <a:rPr lang="en-US" sz="2250" spc="-68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Conclusion</a:t>
              </a:r>
              <a:endParaRPr lang="en-US" sz="2250" spc="-68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303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121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7850237" y="1831776"/>
            <a:ext cx="7088237" cy="885974"/>
            <a:chOff x="0" y="0"/>
            <a:chExt cx="9450983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450983" cy="12193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5"/>
                </a:lnSpc>
              </a:pPr>
              <a:r>
                <a:rPr lang="en-US" sz="5560" spc="-167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1.Introduction</a:t>
              </a:r>
              <a:endParaRPr lang="en-US" sz="5560" spc="-167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7850237" y="3461891"/>
            <a:ext cx="637877" cy="637878"/>
            <a:chOff x="0" y="0"/>
            <a:chExt cx="850503" cy="8505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7956575" y="3515022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3" r="-233"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8771632" y="3461891"/>
            <a:ext cx="3659684" cy="885825"/>
            <a:chOff x="0" y="0"/>
            <a:chExt cx="4879578" cy="1181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79579" cy="1181100"/>
            </a:xfrm>
            <a:custGeom>
              <a:avLst/>
              <a:gdLst/>
              <a:ahLst/>
              <a:cxnLst/>
              <a:rect l="l" t="t" r="r" b="b"/>
              <a:pathLst>
                <a:path w="4879579" h="1181100">
                  <a:moveTo>
                    <a:pt x="0" y="0"/>
                  </a:moveTo>
                  <a:lnTo>
                    <a:pt x="4879579" y="0"/>
                  </a:lnTo>
                  <a:lnTo>
                    <a:pt x="4879579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879578" cy="1209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spc="-83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Pharmacy Management Systems</a:t>
              </a:r>
              <a:endParaRPr lang="en-US" sz="2750" spc="-83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8771632" y="4517826"/>
            <a:ext cx="3659684" cy="1814512"/>
            <a:chOff x="0" y="0"/>
            <a:chExt cx="4879578" cy="24193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79579" cy="2419350"/>
            </a:xfrm>
            <a:custGeom>
              <a:avLst/>
              <a:gdLst/>
              <a:ahLst/>
              <a:cxnLst/>
              <a:rect l="l" t="t" r="r" b="b"/>
              <a:pathLst>
                <a:path w="4879579" h="2419350">
                  <a:moveTo>
                    <a:pt x="0" y="0"/>
                  </a:moveTo>
                  <a:lnTo>
                    <a:pt x="4879579" y="0"/>
                  </a:lnTo>
                  <a:lnTo>
                    <a:pt x="4879579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4879578" cy="2514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Software designed to manage pharmacy operations and inventory efficiently.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12714834" y="3461891"/>
            <a:ext cx="637877" cy="637878"/>
            <a:chOff x="0" y="0"/>
            <a:chExt cx="850503" cy="8505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</p:grpSp>
      <p:sp>
        <p:nvSpPr>
          <p:cNvPr id="21" name="Freeform 21" descr="preencoded.png"/>
          <p:cNvSpPr/>
          <p:nvPr/>
        </p:nvSpPr>
        <p:spPr>
          <a:xfrm>
            <a:off x="12821171" y="3515022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3" r="-233"/>
            </a:stretch>
          </a:blipFill>
        </p:spPr>
      </p:sp>
      <p:grpSp>
        <p:nvGrpSpPr>
          <p:cNvPr id="22" name="Group 22"/>
          <p:cNvGrpSpPr/>
          <p:nvPr/>
        </p:nvGrpSpPr>
        <p:grpSpPr>
          <a:xfrm rot="0">
            <a:off x="13636229" y="3461891"/>
            <a:ext cx="3659684" cy="885825"/>
            <a:chOff x="0" y="0"/>
            <a:chExt cx="4879578" cy="11811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79579" cy="1181100"/>
            </a:xfrm>
            <a:custGeom>
              <a:avLst/>
              <a:gdLst/>
              <a:ahLst/>
              <a:cxnLst/>
              <a:rect l="l" t="t" r="r" b="b"/>
              <a:pathLst>
                <a:path w="4879579" h="1181100">
                  <a:moveTo>
                    <a:pt x="0" y="0"/>
                  </a:moveTo>
                  <a:lnTo>
                    <a:pt x="4879579" y="0"/>
                  </a:lnTo>
                  <a:lnTo>
                    <a:pt x="4879579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4879578" cy="1209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spc="-83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Inventory Importance</a:t>
              </a:r>
              <a:endParaRPr lang="en-US" sz="2750" spc="-83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 rot="0">
            <a:off x="13636229" y="4517826"/>
            <a:ext cx="3659684" cy="1360885"/>
            <a:chOff x="0" y="0"/>
            <a:chExt cx="4879578" cy="181451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879579" cy="1814513"/>
            </a:xfrm>
            <a:custGeom>
              <a:avLst/>
              <a:gdLst/>
              <a:ahLst/>
              <a:cxnLst/>
              <a:rect l="l" t="t" r="r" b="b"/>
              <a:pathLst>
                <a:path w="4879579" h="1814513">
                  <a:moveTo>
                    <a:pt x="0" y="0"/>
                  </a:moveTo>
                  <a:lnTo>
                    <a:pt x="4879579" y="0"/>
                  </a:lnTo>
                  <a:lnTo>
                    <a:pt x="4879579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0"/>
              <a:ext cx="4879578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Efficient stock control prevents shortages and reduces waste.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 rot="0">
            <a:off x="7850237" y="6934795"/>
            <a:ext cx="637877" cy="637878"/>
            <a:chOff x="0" y="0"/>
            <a:chExt cx="850503" cy="8505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</p:grpSp>
      <p:sp>
        <p:nvSpPr>
          <p:cNvPr id="30" name="Freeform 30" descr="preencoded.png"/>
          <p:cNvSpPr/>
          <p:nvPr/>
        </p:nvSpPr>
        <p:spPr>
          <a:xfrm>
            <a:off x="7956575" y="6987927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3" r="-233"/>
            </a:stretch>
          </a:blipFill>
        </p:spPr>
      </p:sp>
      <p:grpSp>
        <p:nvGrpSpPr>
          <p:cNvPr id="31" name="Group 31"/>
          <p:cNvGrpSpPr/>
          <p:nvPr/>
        </p:nvGrpSpPr>
        <p:grpSpPr>
          <a:xfrm rot="0">
            <a:off x="8771632" y="6934795"/>
            <a:ext cx="3836789" cy="442912"/>
            <a:chOff x="0" y="0"/>
            <a:chExt cx="5115718" cy="59055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115718" cy="590550"/>
            </a:xfrm>
            <a:custGeom>
              <a:avLst/>
              <a:gdLst/>
              <a:ahLst/>
              <a:cxnLst/>
              <a:rect l="l" t="t" r="r" b="b"/>
              <a:pathLst>
                <a:path w="5115718" h="590550">
                  <a:moveTo>
                    <a:pt x="0" y="0"/>
                  </a:moveTo>
                  <a:lnTo>
                    <a:pt x="5115718" y="0"/>
                  </a:lnTo>
                  <a:lnTo>
                    <a:pt x="511571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5115718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spc="-83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AI-Based Prediction</a:t>
              </a:r>
              <a:endParaRPr lang="en-US" sz="2750" spc="-83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 rot="0">
            <a:off x="8771632" y="7547819"/>
            <a:ext cx="8524131" cy="907256"/>
            <a:chOff x="0" y="0"/>
            <a:chExt cx="11365508" cy="12096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365509" cy="1209675"/>
            </a:xfrm>
            <a:custGeom>
              <a:avLst/>
              <a:gdLst/>
              <a:ahLst/>
              <a:cxnLst/>
              <a:rect l="l" t="t" r="r" b="b"/>
              <a:pathLst>
                <a:path w="11365509" h="1209675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1136550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Uses data and machine learning to forecast medicine demand accurately.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303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121"/>
            </a:solidFill>
          </p:spPr>
        </p:sp>
      </p:grpSp>
      <p:sp>
        <p:nvSpPr>
          <p:cNvPr id="6" name="Freeform 6" descr="preencoded.png">
            <a:hlinkClick r:id="rId1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992238" y="3045916"/>
            <a:ext cx="8080772" cy="885974"/>
            <a:chOff x="0" y="0"/>
            <a:chExt cx="10774363" cy="11812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74363" cy="1181298"/>
            </a:xfrm>
            <a:custGeom>
              <a:avLst/>
              <a:gdLst/>
              <a:ahLst/>
              <a:cxnLst/>
              <a:rect l="l" t="t" r="r" b="b"/>
              <a:pathLst>
                <a:path w="10774363" h="1181298">
                  <a:moveTo>
                    <a:pt x="0" y="0"/>
                  </a:moveTo>
                  <a:lnTo>
                    <a:pt x="10774363" y="0"/>
                  </a:lnTo>
                  <a:lnTo>
                    <a:pt x="10774363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774363" cy="12193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5"/>
                </a:lnSpc>
              </a:pPr>
              <a:r>
                <a:rPr lang="en-US" sz="5560" spc="-167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2.Problem Objectives</a:t>
              </a:r>
              <a:endParaRPr lang="en-US" sz="5560" spc="-167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992238" y="4676031"/>
            <a:ext cx="637878" cy="637878"/>
            <a:chOff x="0" y="0"/>
            <a:chExt cx="850503" cy="8505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</p:grpSp>
      <p:sp>
        <p:nvSpPr>
          <p:cNvPr id="13" name="Freeform 13" descr="preencoded.png"/>
          <p:cNvSpPr/>
          <p:nvPr/>
        </p:nvSpPr>
        <p:spPr>
          <a:xfrm>
            <a:off x="1098575" y="4729162"/>
            <a:ext cx="425202" cy="531614"/>
          </a:xfrm>
          <a:custGeom>
            <a:avLst/>
            <a:gdLst/>
            <a:ahLst/>
            <a:cxnLst/>
            <a:rect l="l" t="t" r="r" b="b"/>
            <a:pathLst>
              <a:path w="425202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3" r="-233"/>
            </a:stretch>
          </a:blipFill>
        </p:spPr>
      </p:sp>
      <p:grpSp>
        <p:nvGrpSpPr>
          <p:cNvPr id="14" name="Group 14"/>
          <p:cNvGrpSpPr/>
          <p:nvPr/>
        </p:nvGrpSpPr>
        <p:grpSpPr>
          <a:xfrm rot="0">
            <a:off x="1913632" y="4676031"/>
            <a:ext cx="8524131" cy="566886"/>
            <a:chOff x="0" y="0"/>
            <a:chExt cx="11365508" cy="75584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65509" cy="755848"/>
            </a:xfrm>
            <a:custGeom>
              <a:avLst/>
              <a:gdLst/>
              <a:ahLst/>
              <a:cxnLst/>
              <a:rect l="l" t="t" r="r" b="b"/>
              <a:pathLst>
                <a:path w="11365509" h="755848">
                  <a:moveTo>
                    <a:pt x="0" y="0"/>
                  </a:moveTo>
                  <a:lnTo>
                    <a:pt x="11365509" y="0"/>
                  </a:lnTo>
                  <a:lnTo>
                    <a:pt x="11365509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11365508" cy="8510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30200" lvl="1" indent="-165100" algn="l">
                <a:lnSpc>
                  <a:spcPts val="3560"/>
                </a:lnSpc>
                <a:buFont typeface="Arial" panose="020B0604020202020204"/>
                <a:buChar char="•"/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Automate inventory tracking in pharmacies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913632" y="5342036"/>
            <a:ext cx="8524131" cy="566886"/>
            <a:chOff x="0" y="0"/>
            <a:chExt cx="11365508" cy="75584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365509" cy="755848"/>
            </a:xfrm>
            <a:custGeom>
              <a:avLst/>
              <a:gdLst/>
              <a:ahLst/>
              <a:cxnLst/>
              <a:rect l="l" t="t" r="r" b="b"/>
              <a:pathLst>
                <a:path w="11365509" h="755848">
                  <a:moveTo>
                    <a:pt x="0" y="0"/>
                  </a:moveTo>
                  <a:lnTo>
                    <a:pt x="11365509" y="0"/>
                  </a:lnTo>
                  <a:lnTo>
                    <a:pt x="11365509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11365508" cy="8510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30200" lvl="1" indent="-165100" algn="l">
                <a:lnSpc>
                  <a:spcPts val="3560"/>
                </a:lnSpc>
                <a:buFont typeface="Arial" panose="020B0604020202020204"/>
                <a:buChar char="•"/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Use AI to forecast future stock demand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1913632" y="6008042"/>
            <a:ext cx="8524131" cy="566886"/>
            <a:chOff x="0" y="0"/>
            <a:chExt cx="11365508" cy="75584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365509" cy="755848"/>
            </a:xfrm>
            <a:custGeom>
              <a:avLst/>
              <a:gdLst/>
              <a:ahLst/>
              <a:cxnLst/>
              <a:rect l="l" t="t" r="r" b="b"/>
              <a:pathLst>
                <a:path w="11365509" h="755848">
                  <a:moveTo>
                    <a:pt x="0" y="0"/>
                  </a:moveTo>
                  <a:lnTo>
                    <a:pt x="11365509" y="0"/>
                  </a:lnTo>
                  <a:lnTo>
                    <a:pt x="11365509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11365508" cy="8510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30200" lvl="1" indent="-165100" algn="l">
                <a:lnSpc>
                  <a:spcPts val="3560"/>
                </a:lnSpc>
                <a:buFont typeface="Arial" panose="020B0604020202020204"/>
                <a:buChar char="•"/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Prevent stockouts and overstocking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1913632" y="6674049"/>
            <a:ext cx="8524131" cy="566886"/>
            <a:chOff x="0" y="0"/>
            <a:chExt cx="11365508" cy="75584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365509" cy="755848"/>
            </a:xfrm>
            <a:custGeom>
              <a:avLst/>
              <a:gdLst/>
              <a:ahLst/>
              <a:cxnLst/>
              <a:rect l="l" t="t" r="r" b="b"/>
              <a:pathLst>
                <a:path w="11365509" h="755848">
                  <a:moveTo>
                    <a:pt x="0" y="0"/>
                  </a:moveTo>
                  <a:lnTo>
                    <a:pt x="11365509" y="0"/>
                  </a:lnTo>
                  <a:lnTo>
                    <a:pt x="11365509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0"/>
              <a:ext cx="11365508" cy="8510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30200" lvl="1" indent="-165100" algn="l">
                <a:lnSpc>
                  <a:spcPts val="3560"/>
                </a:lnSpc>
                <a:buFont typeface="Arial" panose="020B0604020202020204"/>
                <a:buChar char="•"/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Enhance overall efficiency and decision-making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303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121"/>
            </a:solidFill>
          </p:spPr>
        </p:sp>
      </p:grpSp>
      <p:sp>
        <p:nvSpPr>
          <p:cNvPr id="6" name="Freeform 6" descr="preencoded.png">
            <a:hlinkClick r:id="rId1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992238" y="1776264"/>
            <a:ext cx="9445526" cy="1771947"/>
            <a:chOff x="0" y="0"/>
            <a:chExt cx="12594035" cy="23625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594035" cy="24006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5"/>
                </a:lnSpc>
              </a:pPr>
              <a:r>
                <a:rPr lang="en-US" sz="5560" spc="-167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3.Existing vs. Proposed System</a:t>
              </a:r>
              <a:endParaRPr lang="en-US" sz="5560" spc="-167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987475" y="3968651"/>
            <a:ext cx="9455051" cy="4546699"/>
            <a:chOff x="0" y="0"/>
            <a:chExt cx="12606735" cy="60622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606782" cy="6062218"/>
            </a:xfrm>
            <a:custGeom>
              <a:avLst/>
              <a:gdLst/>
              <a:ahLst/>
              <a:cxnLst/>
              <a:rect l="l" t="t" r="r" b="b"/>
              <a:pathLst>
                <a:path w="12606782" h="6062218">
                  <a:moveTo>
                    <a:pt x="0" y="62992"/>
                  </a:moveTo>
                  <a:cubicBezTo>
                    <a:pt x="0" y="28194"/>
                    <a:pt x="28194" y="0"/>
                    <a:pt x="63119" y="0"/>
                  </a:cubicBezTo>
                  <a:lnTo>
                    <a:pt x="12543663" y="0"/>
                  </a:lnTo>
                  <a:lnTo>
                    <a:pt x="12543663" y="6350"/>
                  </a:lnTo>
                  <a:lnTo>
                    <a:pt x="12543663" y="0"/>
                  </a:lnTo>
                  <a:cubicBezTo>
                    <a:pt x="12578461" y="0"/>
                    <a:pt x="12606782" y="28194"/>
                    <a:pt x="12606782" y="62992"/>
                  </a:cubicBezTo>
                  <a:lnTo>
                    <a:pt x="12600432" y="62992"/>
                  </a:lnTo>
                  <a:lnTo>
                    <a:pt x="12606782" y="62992"/>
                  </a:lnTo>
                  <a:lnTo>
                    <a:pt x="12606782" y="5999226"/>
                  </a:lnTo>
                  <a:lnTo>
                    <a:pt x="12600432" y="5999226"/>
                  </a:lnTo>
                  <a:lnTo>
                    <a:pt x="12606782" y="5999226"/>
                  </a:lnTo>
                  <a:cubicBezTo>
                    <a:pt x="12606782" y="6034024"/>
                    <a:pt x="12578588" y="6062218"/>
                    <a:pt x="12543663" y="6062218"/>
                  </a:cubicBezTo>
                  <a:lnTo>
                    <a:pt x="12543663" y="6055868"/>
                  </a:lnTo>
                  <a:lnTo>
                    <a:pt x="12543663" y="6062218"/>
                  </a:lnTo>
                  <a:lnTo>
                    <a:pt x="63119" y="6062218"/>
                  </a:lnTo>
                  <a:lnTo>
                    <a:pt x="63119" y="6055868"/>
                  </a:lnTo>
                  <a:lnTo>
                    <a:pt x="63119" y="6062218"/>
                  </a:lnTo>
                  <a:cubicBezTo>
                    <a:pt x="28321" y="6062218"/>
                    <a:pt x="0" y="6034024"/>
                    <a:pt x="0" y="5999226"/>
                  </a:cubicBezTo>
                  <a:lnTo>
                    <a:pt x="0" y="62992"/>
                  </a:lnTo>
                  <a:lnTo>
                    <a:pt x="6350" y="62992"/>
                  </a:lnTo>
                  <a:lnTo>
                    <a:pt x="0" y="62992"/>
                  </a:lnTo>
                  <a:moveTo>
                    <a:pt x="12700" y="62992"/>
                  </a:moveTo>
                  <a:lnTo>
                    <a:pt x="12700" y="5999226"/>
                  </a:lnTo>
                  <a:lnTo>
                    <a:pt x="6350" y="5999226"/>
                  </a:lnTo>
                  <a:lnTo>
                    <a:pt x="12700" y="5999226"/>
                  </a:lnTo>
                  <a:cubicBezTo>
                    <a:pt x="12700" y="6027039"/>
                    <a:pt x="35306" y="6049518"/>
                    <a:pt x="63119" y="6049518"/>
                  </a:cubicBezTo>
                  <a:lnTo>
                    <a:pt x="12543663" y="6049518"/>
                  </a:lnTo>
                  <a:cubicBezTo>
                    <a:pt x="12571476" y="6049518"/>
                    <a:pt x="12594082" y="6027039"/>
                    <a:pt x="12594082" y="5999226"/>
                  </a:cubicBezTo>
                  <a:lnTo>
                    <a:pt x="12594082" y="62992"/>
                  </a:lnTo>
                  <a:cubicBezTo>
                    <a:pt x="12594082" y="35179"/>
                    <a:pt x="12571476" y="12700"/>
                    <a:pt x="12543663" y="12700"/>
                  </a:cubicBezTo>
                  <a:lnTo>
                    <a:pt x="63119" y="12700"/>
                  </a:lnTo>
                  <a:lnTo>
                    <a:pt x="63119" y="6350"/>
                  </a:lnTo>
                  <a:lnTo>
                    <a:pt x="63119" y="12700"/>
                  </a:lnTo>
                  <a:cubicBezTo>
                    <a:pt x="35306" y="12700"/>
                    <a:pt x="12700" y="35179"/>
                    <a:pt x="12700" y="62992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1001762" y="3982939"/>
            <a:ext cx="9426476" cy="812899"/>
            <a:chOff x="0" y="0"/>
            <a:chExt cx="12568635" cy="108386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568682" cy="1083818"/>
            </a:xfrm>
            <a:custGeom>
              <a:avLst/>
              <a:gdLst/>
              <a:ahLst/>
              <a:cxnLst/>
              <a:rect l="l" t="t" r="r" b="b"/>
              <a:pathLst>
                <a:path w="12568682" h="1083818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1285280" y="4162574"/>
            <a:ext cx="4141440" cy="453629"/>
            <a:chOff x="0" y="0"/>
            <a:chExt cx="5521920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521920" cy="604838"/>
            </a:xfrm>
            <a:custGeom>
              <a:avLst/>
              <a:gdLst/>
              <a:ahLst/>
              <a:cxnLst/>
              <a:rect l="l" t="t" r="r" b="b"/>
              <a:pathLst>
                <a:path w="5521920" h="604838">
                  <a:moveTo>
                    <a:pt x="0" y="0"/>
                  </a:moveTo>
                  <a:lnTo>
                    <a:pt x="5521920" y="0"/>
                  </a:lnTo>
                  <a:lnTo>
                    <a:pt x="55219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5521920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Existing System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6003280" y="4162574"/>
            <a:ext cx="4141440" cy="453629"/>
            <a:chOff x="0" y="0"/>
            <a:chExt cx="5521920" cy="6048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521920" cy="604838"/>
            </a:xfrm>
            <a:custGeom>
              <a:avLst/>
              <a:gdLst/>
              <a:ahLst/>
              <a:cxnLst/>
              <a:rect l="l" t="t" r="r" b="b"/>
              <a:pathLst>
                <a:path w="5521920" h="604838">
                  <a:moveTo>
                    <a:pt x="0" y="0"/>
                  </a:moveTo>
                  <a:lnTo>
                    <a:pt x="5521920" y="0"/>
                  </a:lnTo>
                  <a:lnTo>
                    <a:pt x="55219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5521920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Proposed AI-Based System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1001762" y="4795838"/>
            <a:ext cx="9426476" cy="1266527"/>
            <a:chOff x="0" y="0"/>
            <a:chExt cx="12568635" cy="16887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568682" cy="1688719"/>
            </a:xfrm>
            <a:custGeom>
              <a:avLst/>
              <a:gdLst/>
              <a:ahLst/>
              <a:cxnLst/>
              <a:rect l="l" t="t" r="r" b="b"/>
              <a:pathLst>
                <a:path w="12568682" h="1688719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1285280" y="4975472"/>
            <a:ext cx="4141440" cy="907256"/>
            <a:chOff x="0" y="0"/>
            <a:chExt cx="5521920" cy="12096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521920" cy="1209675"/>
            </a:xfrm>
            <a:custGeom>
              <a:avLst/>
              <a:gdLst/>
              <a:ahLst/>
              <a:cxnLst/>
              <a:rect l="l" t="t" r="r" b="b"/>
              <a:pathLst>
                <a:path w="5521920" h="1209675">
                  <a:moveTo>
                    <a:pt x="0" y="0"/>
                  </a:moveTo>
                  <a:lnTo>
                    <a:pt x="5521920" y="0"/>
                  </a:lnTo>
                  <a:lnTo>
                    <a:pt x="552192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0"/>
              <a:ext cx="5521920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Manual tracking and spreadsheets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 rot="0">
            <a:off x="6003280" y="4975472"/>
            <a:ext cx="4141440" cy="907256"/>
            <a:chOff x="0" y="0"/>
            <a:chExt cx="5521920" cy="12096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521920" cy="1209675"/>
            </a:xfrm>
            <a:custGeom>
              <a:avLst/>
              <a:gdLst/>
              <a:ahLst/>
              <a:cxnLst/>
              <a:rect l="l" t="t" r="r" b="b"/>
              <a:pathLst>
                <a:path w="5521920" h="1209675">
                  <a:moveTo>
                    <a:pt x="0" y="0"/>
                  </a:moveTo>
                  <a:lnTo>
                    <a:pt x="5521920" y="0"/>
                  </a:lnTo>
                  <a:lnTo>
                    <a:pt x="552192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95250"/>
              <a:ext cx="5521920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Automated, real-time AI-driven inventory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 rot="0">
            <a:off x="1001762" y="6062365"/>
            <a:ext cx="9426476" cy="812899"/>
            <a:chOff x="0" y="0"/>
            <a:chExt cx="12568635" cy="108386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568682" cy="1083818"/>
            </a:xfrm>
            <a:custGeom>
              <a:avLst/>
              <a:gdLst/>
              <a:ahLst/>
              <a:cxnLst/>
              <a:rect l="l" t="t" r="r" b="b"/>
              <a:pathLst>
                <a:path w="12568682" h="1083818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31" name="Group 31"/>
          <p:cNvGrpSpPr/>
          <p:nvPr/>
        </p:nvGrpSpPr>
        <p:grpSpPr>
          <a:xfrm rot="0">
            <a:off x="1285280" y="6242000"/>
            <a:ext cx="4141440" cy="453629"/>
            <a:chOff x="0" y="0"/>
            <a:chExt cx="5521920" cy="60483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521920" cy="604838"/>
            </a:xfrm>
            <a:custGeom>
              <a:avLst/>
              <a:gdLst/>
              <a:ahLst/>
              <a:cxnLst/>
              <a:rect l="l" t="t" r="r" b="b"/>
              <a:pathLst>
                <a:path w="5521920" h="604838">
                  <a:moveTo>
                    <a:pt x="0" y="0"/>
                  </a:moveTo>
                  <a:lnTo>
                    <a:pt x="5521920" y="0"/>
                  </a:lnTo>
                  <a:lnTo>
                    <a:pt x="55219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5521920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High chances of human error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 rot="0">
            <a:off x="6003280" y="6242000"/>
            <a:ext cx="4141440" cy="453629"/>
            <a:chOff x="0" y="0"/>
            <a:chExt cx="5521920" cy="60483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521920" cy="604838"/>
            </a:xfrm>
            <a:custGeom>
              <a:avLst/>
              <a:gdLst/>
              <a:ahLst/>
              <a:cxnLst/>
              <a:rect l="l" t="t" r="r" b="b"/>
              <a:pathLst>
                <a:path w="5521920" h="604838">
                  <a:moveTo>
                    <a:pt x="0" y="0"/>
                  </a:moveTo>
                  <a:lnTo>
                    <a:pt x="5521920" y="0"/>
                  </a:lnTo>
                  <a:lnTo>
                    <a:pt x="55219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5521920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Accurate demand forecasting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 rot="0">
            <a:off x="1001762" y="6875264"/>
            <a:ext cx="9426476" cy="812899"/>
            <a:chOff x="0" y="0"/>
            <a:chExt cx="12568635" cy="108386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2568682" cy="1083818"/>
            </a:xfrm>
            <a:custGeom>
              <a:avLst/>
              <a:gdLst/>
              <a:ahLst/>
              <a:cxnLst/>
              <a:rect l="l" t="t" r="r" b="b"/>
              <a:pathLst>
                <a:path w="12568682" h="1083818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39" name="Group 39"/>
          <p:cNvGrpSpPr/>
          <p:nvPr/>
        </p:nvGrpSpPr>
        <p:grpSpPr>
          <a:xfrm rot="0">
            <a:off x="1285280" y="7054900"/>
            <a:ext cx="4141440" cy="453629"/>
            <a:chOff x="0" y="0"/>
            <a:chExt cx="5521920" cy="60483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521920" cy="604838"/>
            </a:xfrm>
            <a:custGeom>
              <a:avLst/>
              <a:gdLst/>
              <a:ahLst/>
              <a:cxnLst/>
              <a:rect l="l" t="t" r="r" b="b"/>
              <a:pathLst>
                <a:path w="5521920" h="604838">
                  <a:moveTo>
                    <a:pt x="0" y="0"/>
                  </a:moveTo>
                  <a:lnTo>
                    <a:pt x="5521920" y="0"/>
                  </a:lnTo>
                  <a:lnTo>
                    <a:pt x="55219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5521920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No real-time insights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 rot="0">
            <a:off x="6003280" y="7054900"/>
            <a:ext cx="4141440" cy="453629"/>
            <a:chOff x="0" y="0"/>
            <a:chExt cx="5521920" cy="60483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521920" cy="604838"/>
            </a:xfrm>
            <a:custGeom>
              <a:avLst/>
              <a:gdLst/>
              <a:ahLst/>
              <a:cxnLst/>
              <a:rect l="l" t="t" r="r" b="b"/>
              <a:pathLst>
                <a:path w="5521920" h="604838">
                  <a:moveTo>
                    <a:pt x="0" y="0"/>
                  </a:moveTo>
                  <a:lnTo>
                    <a:pt x="5521920" y="0"/>
                  </a:lnTo>
                  <a:lnTo>
                    <a:pt x="55219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95250"/>
              <a:ext cx="5521920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Optimized stock levels with alerts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45" name="Group 45"/>
          <p:cNvGrpSpPr/>
          <p:nvPr/>
        </p:nvGrpSpPr>
        <p:grpSpPr>
          <a:xfrm rot="0">
            <a:off x="1001762" y="7688164"/>
            <a:ext cx="9426476" cy="812899"/>
            <a:chOff x="0" y="0"/>
            <a:chExt cx="12568635" cy="108386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2568682" cy="1083818"/>
            </a:xfrm>
            <a:custGeom>
              <a:avLst/>
              <a:gdLst/>
              <a:ahLst/>
              <a:cxnLst/>
              <a:rect l="l" t="t" r="r" b="b"/>
              <a:pathLst>
                <a:path w="12568682" h="1083818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47" name="Group 47"/>
          <p:cNvGrpSpPr/>
          <p:nvPr/>
        </p:nvGrpSpPr>
        <p:grpSpPr>
          <a:xfrm rot="0">
            <a:off x="1285280" y="7867799"/>
            <a:ext cx="4141440" cy="453629"/>
            <a:chOff x="0" y="0"/>
            <a:chExt cx="5521920" cy="604838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5521920" cy="604838"/>
            </a:xfrm>
            <a:custGeom>
              <a:avLst/>
              <a:gdLst/>
              <a:ahLst/>
              <a:cxnLst/>
              <a:rect l="l" t="t" r="r" b="b"/>
              <a:pathLst>
                <a:path w="5521920" h="604838">
                  <a:moveTo>
                    <a:pt x="0" y="0"/>
                  </a:moveTo>
                  <a:lnTo>
                    <a:pt x="5521920" y="0"/>
                  </a:lnTo>
                  <a:lnTo>
                    <a:pt x="55219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95250"/>
              <a:ext cx="5521920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Inventory mismanagement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50" name="Group 50"/>
          <p:cNvGrpSpPr/>
          <p:nvPr/>
        </p:nvGrpSpPr>
        <p:grpSpPr>
          <a:xfrm rot="0">
            <a:off x="6003280" y="7867799"/>
            <a:ext cx="4141440" cy="453629"/>
            <a:chOff x="0" y="0"/>
            <a:chExt cx="5521920" cy="604838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521920" cy="604838"/>
            </a:xfrm>
            <a:custGeom>
              <a:avLst/>
              <a:gdLst/>
              <a:ahLst/>
              <a:cxnLst/>
              <a:rect l="l" t="t" r="r" b="b"/>
              <a:pathLst>
                <a:path w="5521920" h="604838">
                  <a:moveTo>
                    <a:pt x="0" y="0"/>
                  </a:moveTo>
                  <a:lnTo>
                    <a:pt x="5521920" y="0"/>
                  </a:lnTo>
                  <a:lnTo>
                    <a:pt x="55219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95250"/>
              <a:ext cx="5521920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Reduced stockouts by up to 30%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303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121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992238" y="809476"/>
            <a:ext cx="7272784" cy="885974"/>
            <a:chOff x="0" y="0"/>
            <a:chExt cx="9697045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697045" cy="1181298"/>
            </a:xfrm>
            <a:custGeom>
              <a:avLst/>
              <a:gdLst/>
              <a:ahLst/>
              <a:cxnLst/>
              <a:rect l="l" t="t" r="r" b="b"/>
              <a:pathLst>
                <a:path w="9697045" h="1181298">
                  <a:moveTo>
                    <a:pt x="0" y="0"/>
                  </a:moveTo>
                  <a:lnTo>
                    <a:pt x="9697045" y="0"/>
                  </a:lnTo>
                  <a:lnTo>
                    <a:pt x="9697045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697045" cy="12193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5"/>
                </a:lnSpc>
              </a:pPr>
              <a:r>
                <a:rPr lang="en-US" sz="5560" spc="-167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4. System Features</a:t>
              </a:r>
              <a:endParaRPr lang="en-US" sz="5560" spc="-167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992238" y="2262485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992238" y="3254722"/>
            <a:ext cx="3756869" cy="885825"/>
            <a:chOff x="0" y="0"/>
            <a:chExt cx="5009158" cy="1181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158" cy="1181100"/>
            </a:xfrm>
            <a:custGeom>
              <a:avLst/>
              <a:gdLst/>
              <a:ahLst/>
              <a:cxnLst/>
              <a:rect l="l" t="t" r="r" b="b"/>
              <a:pathLst>
                <a:path w="5009158" h="1181100">
                  <a:moveTo>
                    <a:pt x="0" y="0"/>
                  </a:moveTo>
                  <a:lnTo>
                    <a:pt x="5009158" y="0"/>
                  </a:lnTo>
                  <a:lnTo>
                    <a:pt x="5009158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5009158" cy="1209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spc="-83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Real-Time Inventory Tracking</a:t>
              </a:r>
              <a:endParaRPr lang="en-US" sz="2750" spc="-83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992238" y="4310658"/>
            <a:ext cx="3756869" cy="907256"/>
            <a:chOff x="0" y="0"/>
            <a:chExt cx="5009158" cy="12096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09158" cy="1209675"/>
            </a:xfrm>
            <a:custGeom>
              <a:avLst/>
              <a:gdLst/>
              <a:ahLst/>
              <a:cxnLst/>
              <a:rect l="l" t="t" r="r" b="b"/>
              <a:pathLst>
                <a:path w="5009158" h="1209675">
                  <a:moveTo>
                    <a:pt x="0" y="0"/>
                  </a:moveTo>
                  <a:lnTo>
                    <a:pt x="5009158" y="0"/>
                  </a:lnTo>
                  <a:lnTo>
                    <a:pt x="50091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500915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Monitor stocks continuously to avoid shortages.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5174308" y="2262485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0">
            <a:off x="5174308" y="3254722"/>
            <a:ext cx="3757018" cy="885825"/>
            <a:chOff x="0" y="0"/>
            <a:chExt cx="5009357" cy="1181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009357" cy="1181100"/>
            </a:xfrm>
            <a:custGeom>
              <a:avLst/>
              <a:gdLst/>
              <a:ahLst/>
              <a:cxnLst/>
              <a:rect l="l" t="t" r="r" b="b"/>
              <a:pathLst>
                <a:path w="5009357" h="1181100">
                  <a:moveTo>
                    <a:pt x="0" y="0"/>
                  </a:moveTo>
                  <a:lnTo>
                    <a:pt x="5009357" y="0"/>
                  </a:lnTo>
                  <a:lnTo>
                    <a:pt x="5009357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5009357" cy="1209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spc="-83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AI Demand Forecasting</a:t>
              </a:r>
              <a:endParaRPr lang="en-US" sz="2750" spc="-83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5174308" y="4310658"/>
            <a:ext cx="3757018" cy="907256"/>
            <a:chOff x="0" y="0"/>
            <a:chExt cx="5009357" cy="12096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009357" cy="1209675"/>
            </a:xfrm>
            <a:custGeom>
              <a:avLst/>
              <a:gdLst/>
              <a:ahLst/>
              <a:cxnLst/>
              <a:rect l="l" t="t" r="r" b="b"/>
              <a:pathLst>
                <a:path w="5009357" h="1209675">
                  <a:moveTo>
                    <a:pt x="0" y="0"/>
                  </a:moveTo>
                  <a:lnTo>
                    <a:pt x="5009357" y="0"/>
                  </a:lnTo>
                  <a:lnTo>
                    <a:pt x="500935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5009357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Machine learning predicts future medicine needs.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9356526" y="2262485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 rot="0">
            <a:off x="9356526" y="3254722"/>
            <a:ext cx="3757018" cy="885825"/>
            <a:chOff x="0" y="0"/>
            <a:chExt cx="5009357" cy="11811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009357" cy="1181100"/>
            </a:xfrm>
            <a:custGeom>
              <a:avLst/>
              <a:gdLst/>
              <a:ahLst/>
              <a:cxnLst/>
              <a:rect l="l" t="t" r="r" b="b"/>
              <a:pathLst>
                <a:path w="5009357" h="1181100">
                  <a:moveTo>
                    <a:pt x="0" y="0"/>
                  </a:moveTo>
                  <a:lnTo>
                    <a:pt x="5009357" y="0"/>
                  </a:lnTo>
                  <a:lnTo>
                    <a:pt x="5009357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5009357" cy="1209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spc="-83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Expiry Management &amp; Alerts</a:t>
              </a:r>
              <a:endParaRPr lang="en-US" sz="2750" spc="-83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 rot="0">
            <a:off x="9356526" y="4310658"/>
            <a:ext cx="3757018" cy="1360885"/>
            <a:chOff x="0" y="0"/>
            <a:chExt cx="5009357" cy="181451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09357" cy="1814513"/>
            </a:xfrm>
            <a:custGeom>
              <a:avLst/>
              <a:gdLst/>
              <a:ahLst/>
              <a:cxnLst/>
              <a:rect l="l" t="t" r="r" b="b"/>
              <a:pathLst>
                <a:path w="5009357" h="1814513">
                  <a:moveTo>
                    <a:pt x="0" y="0"/>
                  </a:moveTo>
                  <a:lnTo>
                    <a:pt x="5009357" y="0"/>
                  </a:lnTo>
                  <a:lnTo>
                    <a:pt x="50093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5009357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Notifications help reduce wastage from expired medicines.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30" name="Freeform 30" descr="preencoded.png"/>
          <p:cNvSpPr/>
          <p:nvPr/>
        </p:nvSpPr>
        <p:spPr>
          <a:xfrm>
            <a:off x="13538746" y="2262485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 rot="0">
            <a:off x="13538746" y="3254722"/>
            <a:ext cx="3757017" cy="885825"/>
            <a:chOff x="0" y="0"/>
            <a:chExt cx="5009357" cy="11811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009357" cy="1181100"/>
            </a:xfrm>
            <a:custGeom>
              <a:avLst/>
              <a:gdLst/>
              <a:ahLst/>
              <a:cxnLst/>
              <a:rect l="l" t="t" r="r" b="b"/>
              <a:pathLst>
                <a:path w="5009357" h="1181100">
                  <a:moveTo>
                    <a:pt x="0" y="0"/>
                  </a:moveTo>
                  <a:lnTo>
                    <a:pt x="5009357" y="0"/>
                  </a:lnTo>
                  <a:lnTo>
                    <a:pt x="5009357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5009357" cy="1209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spc="-83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Data-Driven Reporting</a:t>
              </a:r>
              <a:endParaRPr lang="en-US" sz="2750" spc="-83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 rot="0">
            <a:off x="13538746" y="4310658"/>
            <a:ext cx="3757017" cy="907256"/>
            <a:chOff x="0" y="0"/>
            <a:chExt cx="5009357" cy="12096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009357" cy="1209675"/>
            </a:xfrm>
            <a:custGeom>
              <a:avLst/>
              <a:gdLst/>
              <a:ahLst/>
              <a:cxnLst/>
              <a:rect l="l" t="t" r="r" b="b"/>
              <a:pathLst>
                <a:path w="5009357" h="1209675">
                  <a:moveTo>
                    <a:pt x="0" y="0"/>
                  </a:moveTo>
                  <a:lnTo>
                    <a:pt x="5009357" y="0"/>
                  </a:lnTo>
                  <a:lnTo>
                    <a:pt x="500935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5009357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Provides actionable insights on sales and inventory trends.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37" name="Freeform 37" descr="preencoded.png"/>
          <p:cNvSpPr/>
          <p:nvPr/>
        </p:nvSpPr>
        <p:spPr>
          <a:xfrm>
            <a:off x="992238" y="6522095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38" name="Group 38"/>
          <p:cNvGrpSpPr/>
          <p:nvPr/>
        </p:nvGrpSpPr>
        <p:grpSpPr>
          <a:xfrm rot="0">
            <a:off x="992238" y="7514332"/>
            <a:ext cx="3756869" cy="885825"/>
            <a:chOff x="0" y="0"/>
            <a:chExt cx="5009158" cy="11811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009158" cy="1181100"/>
            </a:xfrm>
            <a:custGeom>
              <a:avLst/>
              <a:gdLst/>
              <a:ahLst/>
              <a:cxnLst/>
              <a:rect l="l" t="t" r="r" b="b"/>
              <a:pathLst>
                <a:path w="5009158" h="1181100">
                  <a:moveTo>
                    <a:pt x="0" y="0"/>
                  </a:moveTo>
                  <a:lnTo>
                    <a:pt x="5009158" y="0"/>
                  </a:lnTo>
                  <a:lnTo>
                    <a:pt x="5009158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5009158" cy="1209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spc="-83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User-Friendly Dashboard</a:t>
              </a:r>
              <a:endParaRPr lang="en-US" sz="2750" spc="-83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992238" y="8570268"/>
            <a:ext cx="3756869" cy="907256"/>
            <a:chOff x="0" y="0"/>
            <a:chExt cx="5009158" cy="120967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009158" cy="1209675"/>
            </a:xfrm>
            <a:custGeom>
              <a:avLst/>
              <a:gdLst/>
              <a:ahLst/>
              <a:cxnLst/>
              <a:rect l="l" t="t" r="r" b="b"/>
              <a:pathLst>
                <a:path w="5009158" h="1209675">
                  <a:moveTo>
                    <a:pt x="0" y="0"/>
                  </a:moveTo>
                  <a:lnTo>
                    <a:pt x="5009158" y="0"/>
                  </a:lnTo>
                  <a:lnTo>
                    <a:pt x="50091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95250"/>
              <a:ext cx="500915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Simple interface designed for pharmacy staff efficiency.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303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121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0" r="-10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992238" y="4677668"/>
            <a:ext cx="7676704" cy="885974"/>
            <a:chOff x="0" y="0"/>
            <a:chExt cx="10235605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35605" cy="1181298"/>
            </a:xfrm>
            <a:custGeom>
              <a:avLst/>
              <a:gdLst/>
              <a:ahLst/>
              <a:cxnLst/>
              <a:rect l="l" t="t" r="r" b="b"/>
              <a:pathLst>
                <a:path w="10235605" h="1181298">
                  <a:moveTo>
                    <a:pt x="0" y="0"/>
                  </a:moveTo>
                  <a:lnTo>
                    <a:pt x="10235605" y="0"/>
                  </a:lnTo>
                  <a:lnTo>
                    <a:pt x="10235605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235605" cy="12193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5"/>
                </a:lnSpc>
              </a:pPr>
              <a:r>
                <a:rPr lang="en-US" sz="5560" spc="-167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5.Technologies Used</a:t>
              </a:r>
              <a:endParaRPr lang="en-US" sz="5560" spc="-167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992238" y="5988844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992238" y="6981081"/>
            <a:ext cx="4240560" cy="442912"/>
            <a:chOff x="0" y="0"/>
            <a:chExt cx="5654080" cy="5905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654080" cy="590550"/>
            </a:xfrm>
            <a:custGeom>
              <a:avLst/>
              <a:gdLst/>
              <a:ahLst/>
              <a:cxnLst/>
              <a:rect l="l" t="t" r="r" b="b"/>
              <a:pathLst>
                <a:path w="5654080" h="590550">
                  <a:moveTo>
                    <a:pt x="0" y="0"/>
                  </a:moveTo>
                  <a:lnTo>
                    <a:pt x="5654080" y="0"/>
                  </a:lnTo>
                  <a:lnTo>
                    <a:pt x="565408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5654080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spc="-83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Programming Languages</a:t>
              </a:r>
              <a:endParaRPr lang="en-US" sz="2750" spc="-83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992238" y="7594104"/>
            <a:ext cx="5150941" cy="453629"/>
            <a:chOff x="0" y="0"/>
            <a:chExt cx="6867922" cy="604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67922" cy="604838"/>
            </a:xfrm>
            <a:custGeom>
              <a:avLst/>
              <a:gdLst/>
              <a:ahLst/>
              <a:cxnLst/>
              <a:rect l="l" t="t" r="r" b="b"/>
              <a:pathLst>
                <a:path w="6867922" h="604838">
                  <a:moveTo>
                    <a:pt x="0" y="0"/>
                  </a:moveTo>
                  <a:lnTo>
                    <a:pt x="6867922" y="0"/>
                  </a:lnTo>
                  <a:lnTo>
                    <a:pt x="686792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6867922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30200" lvl="1" indent="-165100" algn="l">
                <a:lnSpc>
                  <a:spcPts val="3560"/>
                </a:lnSpc>
                <a:buFont typeface="Arial" panose="020B0604020202020204"/>
                <a:buChar char="•"/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Python for AI and backend logic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992238" y="8146851"/>
            <a:ext cx="5150941" cy="453629"/>
            <a:chOff x="0" y="0"/>
            <a:chExt cx="6867922" cy="6048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67922" cy="604838"/>
            </a:xfrm>
            <a:custGeom>
              <a:avLst/>
              <a:gdLst/>
              <a:ahLst/>
              <a:cxnLst/>
              <a:rect l="l" t="t" r="r" b="b"/>
              <a:pathLst>
                <a:path w="6867922" h="604838">
                  <a:moveTo>
                    <a:pt x="0" y="0"/>
                  </a:moveTo>
                  <a:lnTo>
                    <a:pt x="6867922" y="0"/>
                  </a:lnTo>
                  <a:lnTo>
                    <a:pt x="686792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6867922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30200" lvl="1" indent="-165100" algn="l">
                <a:lnSpc>
                  <a:spcPts val="3560"/>
                </a:lnSpc>
                <a:buFont typeface="Arial" panose="020B0604020202020204"/>
                <a:buChar char="•"/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JavaScript for frontend interactivity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20" name="Freeform 20" descr="preencoded.png"/>
          <p:cNvSpPr/>
          <p:nvPr/>
        </p:nvSpPr>
        <p:spPr>
          <a:xfrm>
            <a:off x="6568380" y="5988844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 rot="0">
            <a:off x="6568380" y="6981081"/>
            <a:ext cx="4442520" cy="442912"/>
            <a:chOff x="0" y="0"/>
            <a:chExt cx="5923360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923360" cy="590550"/>
            </a:xfrm>
            <a:custGeom>
              <a:avLst/>
              <a:gdLst/>
              <a:ahLst/>
              <a:cxnLst/>
              <a:rect l="l" t="t" r="r" b="b"/>
              <a:pathLst>
                <a:path w="5923360" h="590550">
                  <a:moveTo>
                    <a:pt x="0" y="0"/>
                  </a:moveTo>
                  <a:lnTo>
                    <a:pt x="5923360" y="0"/>
                  </a:lnTo>
                  <a:lnTo>
                    <a:pt x="592336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5923360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spc="-83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Frameworks &amp; Libraries</a:t>
              </a:r>
              <a:endParaRPr lang="en-US" sz="2750" spc="-83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6568380" y="7594104"/>
            <a:ext cx="5151090" cy="453629"/>
            <a:chOff x="0" y="0"/>
            <a:chExt cx="6868120" cy="60483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868120" cy="604838"/>
            </a:xfrm>
            <a:custGeom>
              <a:avLst/>
              <a:gdLst/>
              <a:ahLst/>
              <a:cxnLst/>
              <a:rect l="l" t="t" r="r" b="b"/>
              <a:pathLst>
                <a:path w="6868120" h="604838">
                  <a:moveTo>
                    <a:pt x="0" y="0"/>
                  </a:moveTo>
                  <a:lnTo>
                    <a:pt x="6868120" y="0"/>
                  </a:lnTo>
                  <a:lnTo>
                    <a:pt x="68681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6868120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30200" lvl="1" indent="-165100" algn="l">
                <a:lnSpc>
                  <a:spcPts val="3560"/>
                </a:lnSpc>
                <a:buFont typeface="Arial" panose="020B0604020202020204"/>
                <a:buChar char="•"/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Scikit-learn for Machine Learning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 rot="0">
            <a:off x="6568380" y="8146851"/>
            <a:ext cx="5151090" cy="453629"/>
            <a:chOff x="0" y="0"/>
            <a:chExt cx="6868120" cy="60483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868120" cy="604838"/>
            </a:xfrm>
            <a:custGeom>
              <a:avLst/>
              <a:gdLst/>
              <a:ahLst/>
              <a:cxnLst/>
              <a:rect l="l" t="t" r="r" b="b"/>
              <a:pathLst>
                <a:path w="6868120" h="604838">
                  <a:moveTo>
                    <a:pt x="0" y="0"/>
                  </a:moveTo>
                  <a:lnTo>
                    <a:pt x="6868120" y="0"/>
                  </a:lnTo>
                  <a:lnTo>
                    <a:pt x="68681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6868120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30200" lvl="1" indent="-165100" algn="l">
                <a:lnSpc>
                  <a:spcPts val="3560"/>
                </a:lnSpc>
                <a:buFont typeface="Arial" panose="020B0604020202020204"/>
                <a:buChar char="•"/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React  for UI design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0">
            <a:off x="6568380" y="8699599"/>
            <a:ext cx="5151090" cy="453629"/>
            <a:chOff x="0" y="0"/>
            <a:chExt cx="6868120" cy="6048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868120" cy="604838"/>
            </a:xfrm>
            <a:custGeom>
              <a:avLst/>
              <a:gdLst/>
              <a:ahLst/>
              <a:cxnLst/>
              <a:rect l="l" t="t" r="r" b="b"/>
              <a:pathLst>
                <a:path w="6868120" h="604838">
                  <a:moveTo>
                    <a:pt x="0" y="0"/>
                  </a:moveTo>
                  <a:lnTo>
                    <a:pt x="6868120" y="0"/>
                  </a:lnTo>
                  <a:lnTo>
                    <a:pt x="68681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0"/>
              <a:ext cx="6868120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30200" lvl="1" indent="-165100" algn="l">
                <a:lnSpc>
                  <a:spcPts val="3560"/>
                </a:lnSpc>
                <a:buFont typeface="Arial" panose="020B0604020202020204"/>
                <a:buChar char="•"/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Flask for  backend framework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33" name="Freeform 33" descr="preencoded.png"/>
          <p:cNvSpPr/>
          <p:nvPr/>
        </p:nvSpPr>
        <p:spPr>
          <a:xfrm>
            <a:off x="12144672" y="5988844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 rot="0">
            <a:off x="12144672" y="6981081"/>
            <a:ext cx="3544044" cy="442912"/>
            <a:chOff x="0" y="0"/>
            <a:chExt cx="4725392" cy="59055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spc="-83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Database &amp; Cloud</a:t>
              </a:r>
              <a:endParaRPr lang="en-US" sz="2750" spc="-83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 rot="0">
            <a:off x="12144672" y="7594104"/>
            <a:ext cx="5150941" cy="453629"/>
            <a:chOff x="0" y="0"/>
            <a:chExt cx="6867922" cy="60483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867922" cy="604838"/>
            </a:xfrm>
            <a:custGeom>
              <a:avLst/>
              <a:gdLst/>
              <a:ahLst/>
              <a:cxnLst/>
              <a:rect l="l" t="t" r="r" b="b"/>
              <a:pathLst>
                <a:path w="6867922" h="604838">
                  <a:moveTo>
                    <a:pt x="0" y="0"/>
                  </a:moveTo>
                  <a:lnTo>
                    <a:pt x="6867922" y="0"/>
                  </a:lnTo>
                  <a:lnTo>
                    <a:pt x="686792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95250"/>
              <a:ext cx="6867922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30200" lvl="1" indent="-165100" algn="l">
                <a:lnSpc>
                  <a:spcPts val="3560"/>
                </a:lnSpc>
                <a:buFont typeface="Arial" panose="020B0604020202020204"/>
                <a:buChar char="•"/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PostgreSQL for data storage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 rot="0">
            <a:off x="12144672" y="8146851"/>
            <a:ext cx="5150941" cy="907256"/>
            <a:chOff x="0" y="0"/>
            <a:chExt cx="6867922" cy="120967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867922" cy="1209675"/>
            </a:xfrm>
            <a:custGeom>
              <a:avLst/>
              <a:gdLst/>
              <a:ahLst/>
              <a:cxnLst/>
              <a:rect l="l" t="t" r="r" b="b"/>
              <a:pathLst>
                <a:path w="6867922" h="1209675">
                  <a:moveTo>
                    <a:pt x="0" y="0"/>
                  </a:moveTo>
                  <a:lnTo>
                    <a:pt x="6867922" y="0"/>
                  </a:lnTo>
                  <a:lnTo>
                    <a:pt x="686792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95250"/>
              <a:ext cx="6867922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30200" lvl="1" indent="-165100" algn="l">
                <a:lnSpc>
                  <a:spcPts val="3560"/>
                </a:lnSpc>
                <a:buFont typeface="Arial" panose="020B0604020202020204"/>
                <a:buChar char="•"/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AWS, Azure, or Google Cloud for deployment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303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121"/>
            </a:solidFill>
          </p:spPr>
        </p:sp>
      </p:grpSp>
      <p:sp>
        <p:nvSpPr>
          <p:cNvPr id="6" name="Freeform 6" descr="preencoded.png">
            <a:hlinkClick r:id="rId1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992238" y="1192114"/>
            <a:ext cx="9445526" cy="1771947"/>
            <a:chOff x="0" y="0"/>
            <a:chExt cx="12594035" cy="23625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594035" cy="24006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5"/>
                </a:lnSpc>
              </a:pPr>
              <a:r>
                <a:rPr lang="en-US" sz="5560" spc="-167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6.AI-Based Inventory Prediction</a:t>
              </a:r>
              <a:endParaRPr lang="en-US" sz="5560" spc="-167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992238" y="3389262"/>
            <a:ext cx="4581079" cy="3164681"/>
            <a:chOff x="0" y="0"/>
            <a:chExt cx="6108105" cy="42195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08192" cy="4219575"/>
            </a:xfrm>
            <a:custGeom>
              <a:avLst/>
              <a:gdLst/>
              <a:ahLst/>
              <a:cxnLst/>
              <a:rect l="l" t="t" r="r" b="b"/>
              <a:pathLst>
                <a:path w="6108192" h="4219575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4162806"/>
                  </a:lnTo>
                  <a:cubicBezTo>
                    <a:pt x="6108192" y="4194175"/>
                    <a:pt x="6082792" y="4219575"/>
                    <a:pt x="6051423" y="4219575"/>
                  </a:cubicBezTo>
                  <a:lnTo>
                    <a:pt x="56769" y="4219575"/>
                  </a:lnTo>
                  <a:cubicBezTo>
                    <a:pt x="25400" y="4219575"/>
                    <a:pt x="0" y="4194175"/>
                    <a:pt x="0" y="4162806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1275755" y="3672780"/>
            <a:ext cx="3544044" cy="442912"/>
            <a:chOff x="0" y="0"/>
            <a:chExt cx="4725392" cy="5905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spc="-83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Data Collection</a:t>
              </a:r>
              <a:endParaRPr lang="en-US" sz="2750" spc="-83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1275755" y="4285804"/>
            <a:ext cx="4014044" cy="907256"/>
            <a:chOff x="0" y="0"/>
            <a:chExt cx="5352058" cy="12096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352058" cy="1209675"/>
            </a:xfrm>
            <a:custGeom>
              <a:avLst/>
              <a:gdLst/>
              <a:ahLst/>
              <a:cxnLst/>
              <a:rect l="l" t="t" r="r" b="b"/>
              <a:pathLst>
                <a:path w="5352058" h="1209675">
                  <a:moveTo>
                    <a:pt x="0" y="0"/>
                  </a:moveTo>
                  <a:lnTo>
                    <a:pt x="5352058" y="0"/>
                  </a:lnTo>
                  <a:lnTo>
                    <a:pt x="53520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535205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Historical sales, seasonal trends, and external factors.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5856834" y="3389262"/>
            <a:ext cx="4581079" cy="3164681"/>
            <a:chOff x="0" y="0"/>
            <a:chExt cx="6108105" cy="42195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108192" cy="4219575"/>
            </a:xfrm>
            <a:custGeom>
              <a:avLst/>
              <a:gdLst/>
              <a:ahLst/>
              <a:cxnLst/>
              <a:rect l="l" t="t" r="r" b="b"/>
              <a:pathLst>
                <a:path w="6108192" h="4219575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4162806"/>
                  </a:lnTo>
                  <a:cubicBezTo>
                    <a:pt x="6108192" y="4194175"/>
                    <a:pt x="6082792" y="4219575"/>
                    <a:pt x="6051423" y="4219575"/>
                  </a:cubicBezTo>
                  <a:lnTo>
                    <a:pt x="56769" y="4219575"/>
                  </a:lnTo>
                  <a:cubicBezTo>
                    <a:pt x="25400" y="4219575"/>
                    <a:pt x="0" y="4194175"/>
                    <a:pt x="0" y="4162806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</p:grpSp>
      <p:grpSp>
        <p:nvGrpSpPr>
          <p:cNvPr id="21" name="Group 21"/>
          <p:cNvGrpSpPr/>
          <p:nvPr/>
        </p:nvGrpSpPr>
        <p:grpSpPr>
          <a:xfrm rot="0">
            <a:off x="6140351" y="3672780"/>
            <a:ext cx="3544044" cy="442912"/>
            <a:chOff x="0" y="0"/>
            <a:chExt cx="472539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spc="-83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Model Training</a:t>
              </a:r>
              <a:endParaRPr lang="en-US" sz="2750" spc="-83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6140351" y="4285804"/>
            <a:ext cx="4014044" cy="907256"/>
            <a:chOff x="0" y="0"/>
            <a:chExt cx="5352058" cy="12096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352058" cy="1209675"/>
            </a:xfrm>
            <a:custGeom>
              <a:avLst/>
              <a:gdLst/>
              <a:ahLst/>
              <a:cxnLst/>
              <a:rect l="l" t="t" r="r" b="b"/>
              <a:pathLst>
                <a:path w="5352058" h="1209675">
                  <a:moveTo>
                    <a:pt x="0" y="0"/>
                  </a:moveTo>
                  <a:lnTo>
                    <a:pt x="5352058" y="0"/>
                  </a:lnTo>
                  <a:lnTo>
                    <a:pt x="53520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535205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Algorithms like Linear Regression is used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 rot="0">
            <a:off x="6140351" y="5363170"/>
            <a:ext cx="4014044" cy="907256"/>
            <a:chOff x="0" y="0"/>
            <a:chExt cx="5352058" cy="12096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352058" cy="1209675"/>
            </a:xfrm>
            <a:custGeom>
              <a:avLst/>
              <a:gdLst/>
              <a:ahLst/>
              <a:cxnLst/>
              <a:rect l="l" t="t" r="r" b="b"/>
              <a:pathLst>
                <a:path w="5352058" h="1209675">
                  <a:moveTo>
                    <a:pt x="0" y="0"/>
                  </a:moveTo>
                  <a:lnTo>
                    <a:pt x="5352058" y="0"/>
                  </a:lnTo>
                  <a:lnTo>
                    <a:pt x="53520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535205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Trained using extensive pharmacy data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0">
            <a:off x="992238" y="6837461"/>
            <a:ext cx="9445526" cy="2257425"/>
            <a:chOff x="0" y="0"/>
            <a:chExt cx="12594035" cy="30099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594082" cy="3009900"/>
            </a:xfrm>
            <a:custGeom>
              <a:avLst/>
              <a:gdLst/>
              <a:ahLst/>
              <a:cxnLst/>
              <a:rect l="l" t="t" r="r" b="b"/>
              <a:pathLst>
                <a:path w="12594082" h="30099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2953131"/>
                  </a:lnTo>
                  <a:cubicBezTo>
                    <a:pt x="12594082" y="2984500"/>
                    <a:pt x="12568682" y="3009900"/>
                    <a:pt x="12537313" y="3009900"/>
                  </a:cubicBezTo>
                  <a:lnTo>
                    <a:pt x="56769" y="3009900"/>
                  </a:lnTo>
                  <a:cubicBezTo>
                    <a:pt x="25400" y="3009900"/>
                    <a:pt x="0" y="2984500"/>
                    <a:pt x="0" y="2953131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</p:grpSp>
      <p:grpSp>
        <p:nvGrpSpPr>
          <p:cNvPr id="32" name="Group 32"/>
          <p:cNvGrpSpPr/>
          <p:nvPr/>
        </p:nvGrpSpPr>
        <p:grpSpPr>
          <a:xfrm rot="0">
            <a:off x="1275755" y="7120979"/>
            <a:ext cx="4644479" cy="442912"/>
            <a:chOff x="0" y="0"/>
            <a:chExt cx="6192638" cy="59055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192638" cy="590550"/>
            </a:xfrm>
            <a:custGeom>
              <a:avLst/>
              <a:gdLst/>
              <a:ahLst/>
              <a:cxnLst/>
              <a:rect l="l" t="t" r="r" b="b"/>
              <a:pathLst>
                <a:path w="6192638" h="590550">
                  <a:moveTo>
                    <a:pt x="0" y="0"/>
                  </a:moveTo>
                  <a:lnTo>
                    <a:pt x="6192638" y="0"/>
                  </a:lnTo>
                  <a:lnTo>
                    <a:pt x="619263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6192638" cy="61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5"/>
                </a:lnSpc>
              </a:pPr>
              <a:r>
                <a:rPr lang="en-US" sz="2750" spc="-83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Evaluation &amp; Deployment</a:t>
              </a:r>
              <a:endParaRPr lang="en-US" sz="2750" spc="-83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 rot="0">
            <a:off x="1275755" y="7734002"/>
            <a:ext cx="8878491" cy="453629"/>
            <a:chOff x="0" y="0"/>
            <a:chExt cx="11837988" cy="6048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837988" cy="604838"/>
            </a:xfrm>
            <a:custGeom>
              <a:avLst/>
              <a:gdLst/>
              <a:ahLst/>
              <a:cxnLst/>
              <a:rect l="l" t="t" r="r" b="b"/>
              <a:pathLst>
                <a:path w="11837988" h="604838">
                  <a:moveTo>
                    <a:pt x="0" y="0"/>
                  </a:moveTo>
                  <a:lnTo>
                    <a:pt x="11837988" y="0"/>
                  </a:lnTo>
                  <a:lnTo>
                    <a:pt x="118379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95250"/>
              <a:ext cx="1183798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Model tested with real-world validation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1275755" y="8357741"/>
            <a:ext cx="8878491" cy="453629"/>
            <a:chOff x="0" y="0"/>
            <a:chExt cx="11837988" cy="60483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837988" cy="604838"/>
            </a:xfrm>
            <a:custGeom>
              <a:avLst/>
              <a:gdLst/>
              <a:ahLst/>
              <a:cxnLst/>
              <a:rect l="l" t="t" r="r" b="b"/>
              <a:pathLst>
                <a:path w="11837988" h="604838">
                  <a:moveTo>
                    <a:pt x="0" y="0"/>
                  </a:moveTo>
                  <a:lnTo>
                    <a:pt x="11837988" y="0"/>
                  </a:lnTo>
                  <a:lnTo>
                    <a:pt x="118379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95250"/>
              <a:ext cx="1183798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0"/>
                </a:lnSpc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Seamlessly integrated into PMS for realtime use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303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121"/>
            </a:solidFill>
          </p:spPr>
        </p:sp>
      </p:grpSp>
      <p:sp>
        <p:nvSpPr>
          <p:cNvPr id="6" name="Freeform 6" descr="preencoded.png">
            <a:hlinkClick r:id="rId1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121">
                <a:alpha val="63922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992238" y="1266379"/>
            <a:ext cx="8888909" cy="885974"/>
            <a:chOff x="0" y="0"/>
            <a:chExt cx="11851878" cy="11812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851878" cy="1181298"/>
            </a:xfrm>
            <a:custGeom>
              <a:avLst/>
              <a:gdLst/>
              <a:ahLst/>
              <a:cxnLst/>
              <a:rect l="l" t="t" r="r" b="b"/>
              <a:pathLst>
                <a:path w="11851878" h="1181298">
                  <a:moveTo>
                    <a:pt x="0" y="0"/>
                  </a:moveTo>
                  <a:lnTo>
                    <a:pt x="11851878" y="0"/>
                  </a:lnTo>
                  <a:lnTo>
                    <a:pt x="1185187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1851878" cy="12193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5"/>
                </a:lnSpc>
              </a:pPr>
              <a:r>
                <a:rPr lang="en-US" sz="5560" spc="-167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7. System Architecture</a:t>
              </a:r>
              <a:endParaRPr lang="en-US" sz="5560" spc="-167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13" name="Freeform 13" descr="preencoded.png"/>
          <p:cNvSpPr/>
          <p:nvPr/>
        </p:nvSpPr>
        <p:spPr>
          <a:xfrm>
            <a:off x="992238" y="2896492"/>
            <a:ext cx="4827835" cy="5805190"/>
          </a:xfrm>
          <a:custGeom>
            <a:avLst/>
            <a:gdLst/>
            <a:ahLst/>
            <a:cxnLst/>
            <a:rect l="l" t="t" r="r" b="b"/>
            <a:pathLst>
              <a:path w="4827835" h="5805190">
                <a:moveTo>
                  <a:pt x="0" y="0"/>
                </a:moveTo>
                <a:lnTo>
                  <a:pt x="4827834" y="0"/>
                </a:lnTo>
                <a:lnTo>
                  <a:pt x="4827834" y="5805190"/>
                </a:lnTo>
                <a:lnTo>
                  <a:pt x="0" y="5805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" r="-52"/>
            </a:stretch>
          </a:blipFill>
        </p:spPr>
      </p:sp>
      <p:grpSp>
        <p:nvGrpSpPr>
          <p:cNvPr id="14" name="Group 14"/>
          <p:cNvGrpSpPr/>
          <p:nvPr/>
        </p:nvGrpSpPr>
        <p:grpSpPr>
          <a:xfrm rot="0">
            <a:off x="9499401" y="2676674"/>
            <a:ext cx="7805886" cy="453629"/>
            <a:chOff x="0" y="0"/>
            <a:chExt cx="10407848" cy="604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30200" lvl="1" indent="-165100" algn="l">
                <a:lnSpc>
                  <a:spcPts val="3560"/>
                </a:lnSpc>
                <a:buFont typeface="Arial" panose="020B0604020202020204"/>
                <a:buChar char="•"/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Modular architecture with clear separation of concerns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9499401" y="3229421"/>
            <a:ext cx="7805886" cy="453629"/>
            <a:chOff x="0" y="0"/>
            <a:chExt cx="10407848" cy="6048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30200" lvl="1" indent="-165100" algn="l">
                <a:lnSpc>
                  <a:spcPts val="3560"/>
                </a:lnSpc>
                <a:buFont typeface="Arial" panose="020B0604020202020204"/>
                <a:buChar char="•"/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Frontend communicates via REST API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9499401" y="3782169"/>
            <a:ext cx="7805886" cy="907256"/>
            <a:chOff x="0" y="0"/>
            <a:chExt cx="10407848" cy="12096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1040784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30200" lvl="1" indent="-165100" algn="l">
                <a:lnSpc>
                  <a:spcPts val="3560"/>
                </a:lnSpc>
                <a:buFont typeface="Arial" panose="020B0604020202020204"/>
                <a:buChar char="•"/>
              </a:pPr>
              <a:r>
                <a:rPr lang="en-US" sz="2185" spc="-22">
                  <a:solidFill>
                    <a:srgbClr val="E5E0D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Backend handles logic and connects to database &amp; AI model</a:t>
              </a:r>
              <a:endParaRPr lang="en-US" sz="2185" spc="-22">
                <a:solidFill>
                  <a:srgbClr val="E5E0D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3645</Words>
  <Application>WPS Slides</Application>
  <PresentationFormat>On-screen Show (4:3)</PresentationFormat>
  <Paragraphs>208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</vt:lpstr>
      <vt:lpstr>SimSun</vt:lpstr>
      <vt:lpstr>Wingdings</vt:lpstr>
      <vt:lpstr>Roboto</vt:lpstr>
      <vt:lpstr>Arial</vt:lpstr>
      <vt:lpstr>Roboto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Pharmacy-Management-System-with-AI-Based-Inventory-Prediction (4).pptx</dc:title>
  <dc:creator/>
  <cp:lastModifiedBy>Mukthanand reddy M</cp:lastModifiedBy>
  <cp:revision>4</cp:revision>
  <dcterms:created xsi:type="dcterms:W3CDTF">2006-08-16T00:00:00Z</dcterms:created>
  <dcterms:modified xsi:type="dcterms:W3CDTF">2025-04-28T06:34:03Z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9E3AED6610334BE5991D080C8D3ED8D0_12</vt:lpwstr>
  </property>
  <property fmtid="{D5CDD505-2E9C-101B-9397-08002B2CF9AE}" pid="3" name="KSOProductBuildVer">
    <vt:lpwstr>1033-12.2.0.20795</vt:lpwstr>
  </property>
</Properties>
</file>